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9/30/2024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15074E-D291-9935-456D-183E2F3DDA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z="4400" dirty="0"/>
              <a:t>Affekt Analyse der Satirezeitschrift „Die Bombe“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7AA4B60-9236-8A17-32D2-65AA8DA22E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35396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CB1BAA-3585-E795-8C8B-EB894D6E9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Was ist Sentiment Analysis?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0919CA-41E6-CC17-EB51-2C5D3773C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400" dirty="0"/>
              <a:t>Unterkategorie von NLP (Natural Language Processing): Bereich der Computerwissenschaft und KI, der menschliche Sprache für Computer lesbar und verwertbar macht</a:t>
            </a:r>
          </a:p>
          <a:p>
            <a:r>
              <a:rPr lang="de-AT" sz="2400" dirty="0"/>
              <a:t>Grundlegendste Form: positive, negative und neutrale Gefühlslagen in Texten zuordnen</a:t>
            </a:r>
          </a:p>
          <a:p>
            <a:r>
              <a:rPr lang="de-AT" sz="2400" dirty="0"/>
              <a:t>Weitere Form davon: Affekt Analyse </a:t>
            </a:r>
            <a:r>
              <a:rPr lang="de-AT" sz="2400" dirty="0">
                <a:sym typeface="Wingdings" panose="05000000000000000000" pitchFamily="2" charset="2"/>
              </a:rPr>
              <a:t> Analyse spezifischer Emotionen (wie Trauer, Wut, etc.)</a:t>
            </a:r>
          </a:p>
          <a:p>
            <a:r>
              <a:rPr lang="de-AT" sz="2400" dirty="0">
                <a:sym typeface="Wingdings" panose="05000000000000000000" pitchFamily="2" charset="2"/>
              </a:rPr>
              <a:t>Verwendung: im kommerziellen Bereich (Kundenrezensionen, </a:t>
            </a:r>
            <a:r>
              <a:rPr lang="de-AT" sz="2400" dirty="0" err="1">
                <a:sym typeface="Wingdings" panose="05000000000000000000" pitchFamily="2" charset="2"/>
              </a:rPr>
              <a:t>Social</a:t>
            </a:r>
            <a:r>
              <a:rPr lang="de-AT" sz="2400" dirty="0">
                <a:sym typeface="Wingdings" panose="05000000000000000000" pitchFamily="2" charset="2"/>
              </a:rPr>
              <a:t> Media-Analysen), in der Forschung/den DH (historische Quellen, Literaturwissenschaft)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1008007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2D13F7-EFDD-109F-B216-64B2C9A45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 wird eine SA/AA durchgeführt?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A5CE66-A751-11CD-55AD-933BF21CA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sz="2400" dirty="0"/>
              <a:t>In der Forschung orientiert man sich an psychologischen Emotionsklassifikationen </a:t>
            </a:r>
            <a:r>
              <a:rPr lang="de-AT" sz="2400" dirty="0">
                <a:sym typeface="Wingdings" panose="05000000000000000000" pitchFamily="2" charset="2"/>
              </a:rPr>
              <a:t> Paul Ekman, Robert </a:t>
            </a:r>
            <a:r>
              <a:rPr lang="de-AT" sz="2400" dirty="0" err="1">
                <a:sym typeface="Wingdings" panose="05000000000000000000" pitchFamily="2" charset="2"/>
              </a:rPr>
              <a:t>Plutchik</a:t>
            </a:r>
            <a:r>
              <a:rPr lang="de-AT" sz="2400" dirty="0">
                <a:sym typeface="Wingdings" panose="05000000000000000000" pitchFamily="2" charset="2"/>
              </a:rPr>
              <a:t>, etc.</a:t>
            </a:r>
          </a:p>
          <a:p>
            <a:r>
              <a:rPr lang="de-AT" sz="2400" dirty="0">
                <a:sym typeface="Wingdings" panose="05000000000000000000" pitchFamily="2" charset="2"/>
              </a:rPr>
              <a:t>Emotionen: Gefühlszustand, der mit körperlichen Veränderungen oder Reaktionen einhergeht und durch die kognitive oder innere Bewertung einer Handlung oder </a:t>
            </a:r>
            <a:r>
              <a:rPr lang="de-AT" sz="2400">
                <a:sym typeface="Wingdings" panose="05000000000000000000" pitchFamily="2" charset="2"/>
              </a:rPr>
              <a:t>Situation einhergeht</a:t>
            </a:r>
            <a:endParaRPr lang="de-AT" sz="2400" dirty="0">
              <a:sym typeface="Wingdings" panose="05000000000000000000" pitchFamily="2" charset="2"/>
            </a:endParaRPr>
          </a:p>
          <a:p>
            <a:r>
              <a:rPr lang="de-AT" sz="2400" dirty="0">
                <a:sym typeface="Wingdings" panose="05000000000000000000" pitchFamily="2" charset="2"/>
              </a:rPr>
              <a:t>Vor allem zwei Methoden: </a:t>
            </a:r>
            <a:r>
              <a:rPr lang="de-AT" sz="2400" dirty="0" err="1">
                <a:sym typeface="Wingdings" panose="05000000000000000000" pitchFamily="2" charset="2"/>
              </a:rPr>
              <a:t>lexicon-based</a:t>
            </a:r>
            <a:r>
              <a:rPr lang="de-AT" sz="2400" dirty="0">
                <a:sym typeface="Wingdings" panose="05000000000000000000" pitchFamily="2" charset="2"/>
              </a:rPr>
              <a:t> (basierend auf vorgefertigten Wörterbüchern) und ml-</a:t>
            </a:r>
            <a:r>
              <a:rPr lang="de-AT" sz="2400" dirty="0" err="1">
                <a:sym typeface="Wingdings" panose="05000000000000000000" pitchFamily="2" charset="2"/>
              </a:rPr>
              <a:t>based</a:t>
            </a:r>
            <a:r>
              <a:rPr lang="de-AT" sz="2400" dirty="0">
                <a:sym typeface="Wingdings" panose="05000000000000000000" pitchFamily="2" charset="2"/>
              </a:rPr>
              <a:t> (mit Annotationen)</a:t>
            </a:r>
          </a:p>
          <a:p>
            <a:pPr lvl="1"/>
            <a:r>
              <a:rPr lang="de-AT" sz="2200" dirty="0">
                <a:sym typeface="Wingdings" panose="05000000000000000000" pitchFamily="2" charset="2"/>
              </a:rPr>
              <a:t>Ml-</a:t>
            </a:r>
            <a:r>
              <a:rPr lang="de-AT" sz="2200" dirty="0" err="1">
                <a:sym typeface="Wingdings" panose="05000000000000000000" pitchFamily="2" charset="2"/>
              </a:rPr>
              <a:t>based</a:t>
            </a:r>
            <a:r>
              <a:rPr lang="de-AT" sz="2200" dirty="0">
                <a:sym typeface="Wingdings" panose="05000000000000000000" pitchFamily="2" charset="2"/>
              </a:rPr>
              <a:t>  kann besser auf Kontext eingehen</a:t>
            </a:r>
          </a:p>
          <a:p>
            <a:pPr lvl="1"/>
            <a:r>
              <a:rPr lang="de-AT" sz="2200" dirty="0" err="1">
                <a:sym typeface="Wingdings" panose="05000000000000000000" pitchFamily="2" charset="2"/>
              </a:rPr>
              <a:t>Lexicon-based</a:t>
            </a:r>
            <a:r>
              <a:rPr lang="de-AT" sz="2200" dirty="0">
                <a:sym typeface="Wingdings" panose="05000000000000000000" pitchFamily="2" charset="2"/>
              </a:rPr>
              <a:t>  höhere Transparenz, bessere Nachvollziehbarkeit der Ergebnisse und des Algorithmus</a:t>
            </a:r>
            <a:endParaRPr lang="de-AT" sz="2200" dirty="0"/>
          </a:p>
        </p:txBody>
      </p:sp>
    </p:spTree>
    <p:extLst>
      <p:ext uri="{BB962C8B-B14F-4D97-AF65-F5344CB8AC3E}">
        <p14:creationId xmlns:p14="http://schemas.microsoft.com/office/powerpoint/2010/main" val="2507605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3C49AB-5ED7-CA48-D1AF-BA7D484D5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 bei „Die Bombe“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2148F5-7924-A153-BEF6-D258AB741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2634005"/>
          </a:xfrm>
        </p:spPr>
        <p:txBody>
          <a:bodyPr>
            <a:normAutofit/>
          </a:bodyPr>
          <a:lstStyle/>
          <a:p>
            <a:r>
              <a:rPr lang="de-AT" sz="2400" dirty="0"/>
              <a:t>Analyse mit Python und </a:t>
            </a:r>
            <a:r>
              <a:rPr lang="de-AT" sz="2400" dirty="0" err="1"/>
              <a:t>Jupyter</a:t>
            </a:r>
            <a:r>
              <a:rPr lang="de-AT" sz="2400" dirty="0"/>
              <a:t> Notebook</a:t>
            </a:r>
          </a:p>
          <a:p>
            <a:r>
              <a:rPr lang="de-AT" sz="2400" dirty="0"/>
              <a:t>Datenreinigung: OCR der Digitalisate reinigen mithilfe von Python Libraries (NLTK, Pandas) und GitHub Libraries (</a:t>
            </a:r>
            <a:r>
              <a:rPr lang="de-AT" sz="2400" dirty="0" err="1"/>
              <a:t>spylls</a:t>
            </a:r>
            <a:r>
              <a:rPr lang="de-AT" sz="2400" dirty="0"/>
              <a:t>, </a:t>
            </a:r>
            <a:r>
              <a:rPr lang="de-AT" sz="2400" dirty="0" err="1"/>
              <a:t>germalemma</a:t>
            </a:r>
            <a:r>
              <a:rPr lang="de-AT" sz="2400" dirty="0"/>
              <a:t>)</a:t>
            </a:r>
          </a:p>
          <a:p>
            <a:pPr lvl="1"/>
            <a:r>
              <a:rPr lang="de-AT" sz="2200" dirty="0" err="1"/>
              <a:t>Tokenizing</a:t>
            </a:r>
            <a:r>
              <a:rPr lang="de-AT" sz="2200" dirty="0"/>
              <a:t>, Entfernen von Sonderzeichen und </a:t>
            </a:r>
            <a:r>
              <a:rPr lang="de-AT" sz="2200" dirty="0" err="1"/>
              <a:t>Stopwörtern</a:t>
            </a:r>
            <a:r>
              <a:rPr lang="de-AT" sz="2200" dirty="0"/>
              <a:t>, Rechtschreibprüfung, Lemmatisierung </a:t>
            </a:r>
          </a:p>
          <a:p>
            <a:pPr lvl="1"/>
            <a:r>
              <a:rPr lang="de-AT" sz="2200" dirty="0"/>
              <a:t>Rechtschreibwörterbuch teilweise Wörter in alter Schreibweise hinzugefügt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DB4ED46-D095-B238-660B-BFA26017C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985" y="4737125"/>
            <a:ext cx="8024158" cy="160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76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A26CCA-2743-61A6-D403-47F9E2619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 bei „Die Bombe“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D5586B-36FB-BD44-5D57-0B83E4415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sz="2400" dirty="0" err="1"/>
              <a:t>Resourcen</a:t>
            </a:r>
            <a:r>
              <a:rPr lang="de-AT" sz="2400" dirty="0"/>
              <a:t> für </a:t>
            </a:r>
            <a:r>
              <a:rPr lang="de-AT" sz="2400" dirty="0" err="1"/>
              <a:t>lexicon-based</a:t>
            </a:r>
            <a:r>
              <a:rPr lang="de-AT" sz="2400" dirty="0"/>
              <a:t> Methode: Dr. Roman Klinger und Dr. Saif Mohammad</a:t>
            </a:r>
          </a:p>
          <a:p>
            <a:pPr lvl="1"/>
            <a:r>
              <a:rPr lang="de-AT" sz="2200" dirty="0"/>
              <a:t>Orientierten sich vor allem Ekmans und </a:t>
            </a:r>
            <a:r>
              <a:rPr lang="de-AT" sz="2200" dirty="0" err="1"/>
              <a:t>Plutchiks</a:t>
            </a:r>
            <a:r>
              <a:rPr lang="de-AT" sz="2200" dirty="0"/>
              <a:t> Theorien</a:t>
            </a:r>
          </a:p>
          <a:p>
            <a:endParaRPr lang="de-AT" sz="2400" dirty="0"/>
          </a:p>
          <a:p>
            <a:r>
              <a:rPr lang="de-AT" sz="2400" dirty="0"/>
              <a:t>Hermann Hakel über „Die Bombe“: </a:t>
            </a:r>
            <a:r>
              <a:rPr lang="de-DE" sz="2400" dirty="0"/>
              <a:t>„Während es anfangs neben den vorherrschenden Bildern aus der Theater- und Operettenwelt noch gesellschaftliche und politische Satire brachte, werden diese in späteren Jahren immer mehr verdrängt. Bald […] gleitet („Die Bombe“) ins billig Erotische ab.“ (Hakel, Streitschrift gegen alle, S. 33)</a:t>
            </a:r>
          </a:p>
          <a:p>
            <a:endParaRPr lang="de-DE" sz="2400" dirty="0"/>
          </a:p>
          <a:p>
            <a:r>
              <a:rPr lang="de-DE" sz="2400" dirty="0"/>
              <a:t>Meine Hypothese beruhend auf Hakel: in den ersten Jahrgängen höheres Auftreten an Wut-, Ekel- und Verachtungs-Wörtern – später mehr </a:t>
            </a:r>
            <a:r>
              <a:rPr lang="de-DE" sz="2400" dirty="0" err="1"/>
              <a:t>mehr</a:t>
            </a:r>
            <a:r>
              <a:rPr lang="de-DE" sz="2400" dirty="0"/>
              <a:t> Lust- und Erwartungs-Wörter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3629127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367439-0D82-D353-EB16-B4627D974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 bei „Die Bombe“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9648FBA-747D-4FD0-3929-E5C0061AA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200" dirty="0"/>
              <a:t>Satire: Kunstform und Stilrichtung, die in der Forschung stark mit Aggression verbunden wird</a:t>
            </a:r>
          </a:p>
          <a:p>
            <a:r>
              <a:rPr lang="de-AT" sz="2200" dirty="0"/>
              <a:t>Emotionslisten Dr. Klinger und Dr. Mohammad: Wut, Trauer, Furcht, Freude, Ekel, Überraschung, Erwartung/Vorfreude, Vertrauen</a:t>
            </a:r>
          </a:p>
          <a:p>
            <a:r>
              <a:rPr lang="de-AT" sz="2200" dirty="0"/>
              <a:t>Meine Emotionsliste: Lust</a:t>
            </a:r>
          </a:p>
          <a:p>
            <a:r>
              <a:rPr lang="de-AT" sz="2200" dirty="0"/>
              <a:t>Bearbeitung der Emotionslisten: Verwendung statistischer Auswertungen der gereinigten Daten von „Die Bombe“, Online-Duden und Etymologisches Wörterbuch des DWDS (Digitales Wörterbuch der deutschen Sprache)</a:t>
            </a:r>
          </a:p>
          <a:p>
            <a:r>
              <a:rPr lang="de-AT" sz="2200" dirty="0"/>
              <a:t>Analyse: Jahrgänge wurden mit Emotionslisten verglichen </a:t>
            </a:r>
            <a:r>
              <a:rPr lang="de-AT" sz="2200" dirty="0">
                <a:sym typeface="Wingdings" panose="05000000000000000000" pitchFamily="2" charset="2"/>
              </a:rPr>
              <a:t> wie viele Prozent der Wörter bestimmter Emotionslisten kommen in einem Jahrgang vor</a:t>
            </a:r>
            <a:endParaRPr lang="de-AT" sz="2200" dirty="0"/>
          </a:p>
        </p:txBody>
      </p:sp>
    </p:spTree>
    <p:extLst>
      <p:ext uri="{BB962C8B-B14F-4D97-AF65-F5344CB8AC3E}">
        <p14:creationId xmlns:p14="http://schemas.microsoft.com/office/powerpoint/2010/main" val="1875431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082557-F582-6EE0-DE1F-1D416EB64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Visualisierung der Ergebnisse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95012BD4-BFB2-A999-B8B3-A154E94C4B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5771" y="1748011"/>
            <a:ext cx="8795658" cy="4487581"/>
          </a:xfrm>
        </p:spPr>
      </p:pic>
    </p:spTree>
    <p:extLst>
      <p:ext uri="{BB962C8B-B14F-4D97-AF65-F5344CB8AC3E}">
        <p14:creationId xmlns:p14="http://schemas.microsoft.com/office/powerpoint/2010/main" val="2466116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1DC9EF-E986-0D60-43FF-E4B3E4FEB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Ansätze für zukünftige Forschungsfragen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22F6B75-8411-F51F-5146-8A5069852B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400" dirty="0"/>
              <a:t>Sprachlicher Ausdruck von Emotionen ist komplex, Emotionslisten gehören noch weiter ausgebaut</a:t>
            </a:r>
          </a:p>
          <a:p>
            <a:endParaRPr lang="de-AT" sz="2400" dirty="0"/>
          </a:p>
          <a:p>
            <a:r>
              <a:rPr lang="de-AT" sz="2400" dirty="0"/>
              <a:t>In meiner Analyse nicht enthalten: Karikaturen, Wortspiele, k. u. k. Figurenpersonal</a:t>
            </a:r>
          </a:p>
          <a:p>
            <a:r>
              <a:rPr lang="de-AT" sz="2400" dirty="0"/>
              <a:t>Vergleich mit anderen Satirezeitschriften/Wiener Witzblättern</a:t>
            </a:r>
          </a:p>
          <a:p>
            <a:endParaRPr lang="de-AT" sz="2400" dirty="0"/>
          </a:p>
          <a:p>
            <a:pPr marL="0" indent="0" algn="ctr">
              <a:buNone/>
            </a:pPr>
            <a:r>
              <a:rPr lang="de-AT" sz="3200" dirty="0"/>
              <a:t>Danke für eure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3813688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0</TotalTime>
  <Words>487</Words>
  <Application>Microsoft Office PowerPoint</Application>
  <PresentationFormat>Breitbild</PresentationFormat>
  <Paragraphs>38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Garamond</vt:lpstr>
      <vt:lpstr>Wingdings</vt:lpstr>
      <vt:lpstr>Savon</vt:lpstr>
      <vt:lpstr>Affekt Analyse der Satirezeitschrift „Die Bombe“</vt:lpstr>
      <vt:lpstr>Was ist Sentiment Analysis?</vt:lpstr>
      <vt:lpstr>Wie wird eine SA/AA durchgeführt?</vt:lpstr>
      <vt:lpstr>Vorgehensweise bei „Die Bombe“</vt:lpstr>
      <vt:lpstr>Vorgehensweise bei „Die Bombe“</vt:lpstr>
      <vt:lpstr>Vorgehensweise bei „Die Bombe“</vt:lpstr>
      <vt:lpstr>Visualisierung der Ergebnisse</vt:lpstr>
      <vt:lpstr>Ansätze für zukünftige Forschungsfragen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Affekt Analyse der Satirezeitschrift „Die Bombe“</dc:title>
  <dc:creator>Lisa Gollner</dc:creator>
  <cp:lastModifiedBy>GOLLNER Lisa</cp:lastModifiedBy>
  <cp:revision>12</cp:revision>
  <dcterms:created xsi:type="dcterms:W3CDTF">2024-09-29T08:45:50Z</dcterms:created>
  <dcterms:modified xsi:type="dcterms:W3CDTF">2024-09-30T12:34:58Z</dcterms:modified>
</cp:coreProperties>
</file>