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sldIdLst>
    <p:sldId id="256" r:id="rId6"/>
    <p:sldId id="349" r:id="rId7"/>
    <p:sldId id="278" r:id="rId8"/>
    <p:sldId id="317" r:id="rId9"/>
    <p:sldId id="325" r:id="rId10"/>
    <p:sldId id="258" r:id="rId11"/>
    <p:sldId id="326" r:id="rId12"/>
    <p:sldId id="331" r:id="rId13"/>
    <p:sldId id="287" r:id="rId14"/>
    <p:sldId id="324" r:id="rId15"/>
    <p:sldId id="289" r:id="rId16"/>
    <p:sldId id="268" r:id="rId17"/>
    <p:sldId id="330" r:id="rId18"/>
    <p:sldId id="297" r:id="rId19"/>
    <p:sldId id="315" r:id="rId20"/>
    <p:sldId id="327" r:id="rId21"/>
    <p:sldId id="328" r:id="rId22"/>
    <p:sldId id="329" r:id="rId23"/>
    <p:sldId id="314" r:id="rId24"/>
    <p:sldId id="282" r:id="rId25"/>
    <p:sldId id="299" r:id="rId26"/>
    <p:sldId id="283" r:id="rId27"/>
    <p:sldId id="285" r:id="rId28"/>
    <p:sldId id="298" r:id="rId29"/>
    <p:sldId id="316" r:id="rId30"/>
    <p:sldId id="304" r:id="rId31"/>
    <p:sldId id="305" r:id="rId32"/>
    <p:sldId id="291" r:id="rId33"/>
    <p:sldId id="306" r:id="rId34"/>
    <p:sldId id="259" r:id="rId35"/>
    <p:sldId id="309" r:id="rId36"/>
    <p:sldId id="311" r:id="rId37"/>
    <p:sldId id="310" r:id="rId38"/>
    <p:sldId id="312" r:id="rId39"/>
    <p:sldId id="313" r:id="rId40"/>
    <p:sldId id="321" r:id="rId41"/>
    <p:sldId id="307" r:id="rId42"/>
    <p:sldId id="322" r:id="rId43"/>
    <p:sldId id="272" r:id="rId44"/>
    <p:sldId id="273" r:id="rId45"/>
    <p:sldId id="277" r:id="rId46"/>
    <p:sldId id="308" r:id="rId47"/>
    <p:sldId id="344" r:id="rId48"/>
    <p:sldId id="323" r:id="rId49"/>
    <p:sldId id="346" r:id="rId50"/>
    <p:sldId id="347" r:id="rId51"/>
    <p:sldId id="348" r:id="rId52"/>
    <p:sldId id="296" r:id="rId53"/>
    <p:sldId id="320" r:id="rId54"/>
    <p:sldId id="332" r:id="rId55"/>
    <p:sldId id="345" r:id="rId56"/>
    <p:sldId id="342" r:id="rId57"/>
    <p:sldId id="333" r:id="rId58"/>
    <p:sldId id="334" r:id="rId59"/>
    <p:sldId id="335" r:id="rId60"/>
    <p:sldId id="336" r:id="rId61"/>
    <p:sldId id="337" r:id="rId62"/>
    <p:sldId id="338" r:id="rId63"/>
    <p:sldId id="339" r:id="rId64"/>
    <p:sldId id="340" r:id="rId65"/>
    <p:sldId id="343" r:id="rId66"/>
    <p:sldId id="350" r:id="rId6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DBDB"/>
    <a:srgbClr val="9CC9C9"/>
    <a:srgbClr val="323232"/>
    <a:srgbClr val="413B51"/>
    <a:srgbClr val="423E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6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1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presProps" Target="presProps.xml"/><Relationship Id="rId7" Type="http://schemas.openxmlformats.org/officeDocument/2006/relationships/slide" Target="slides/slide2.xml"/><Relationship Id="rId71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7472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160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27184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23028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3018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69751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5399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34625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7603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49244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4787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59879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99628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27064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6224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2842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1348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8867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0670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4619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9809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2873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595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EB3054-B75A-4BD7-8B3E-8DC0F614FAF3}" type="datetimeFigureOut">
              <a:rPr lang="de-DE" smtClean="0"/>
              <a:t>05.06.2023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006FE-6571-4354-8775-F8708372C22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5412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3.pn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JP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JPG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png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JPG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4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g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g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6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367" y="6201337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4482" y="6176915"/>
            <a:ext cx="561124" cy="414529"/>
          </a:xfrm>
          <a:prstGeom prst="rect">
            <a:avLst/>
          </a:prstGeom>
        </p:spPr>
      </p:pic>
      <p:sp>
        <p:nvSpPr>
          <p:cNvPr id="3" name="Titel 3">
            <a:extLst>
              <a:ext uri="{FF2B5EF4-FFF2-40B4-BE49-F238E27FC236}">
                <a16:creationId xmlns:a16="http://schemas.microsoft.com/office/drawing/2014/main" id="{00F426CB-B0C9-9D43-CA9A-28EC1B4DF235}"/>
              </a:ext>
            </a:extLst>
          </p:cNvPr>
          <p:cNvSpPr txBox="1">
            <a:spLocks/>
          </p:cNvSpPr>
          <p:nvPr/>
        </p:nvSpPr>
        <p:spPr>
          <a:xfrm>
            <a:off x="798057" y="1671678"/>
            <a:ext cx="9313482" cy="9434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de-DE" b="1" dirty="0">
                <a:solidFill>
                  <a:srgbClr val="9CC9C9"/>
                </a:solidFill>
                <a:latin typeface="Karla"/>
                <a:cs typeface="Calibri Light"/>
              </a:rPr>
              <a:t>Kunst in/aus Bibliotheken</a:t>
            </a:r>
            <a:endParaRPr lang="de-DE" b="1" dirty="0">
              <a:solidFill>
                <a:srgbClr val="DBDBDB"/>
              </a:solidFill>
              <a:latin typeface="Karla"/>
              <a:cs typeface="Calibri Light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1252856-E931-4911-AE99-0A9EDEB518A5}"/>
              </a:ext>
            </a:extLst>
          </p:cNvPr>
          <p:cNvSpPr txBox="1"/>
          <p:nvPr/>
        </p:nvSpPr>
        <p:spPr>
          <a:xfrm>
            <a:off x="2957421" y="4447895"/>
            <a:ext cx="62771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>
                <a:solidFill>
                  <a:srgbClr val="DBDBDB"/>
                </a:solidFill>
              </a:rPr>
              <a:t>Workshop, Österreichischer Bibliothekskongress Innsbruck, 05.05.2023 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4D542F3-0C27-4D41-B105-A2D47582CE0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676" y="4508416"/>
            <a:ext cx="643289" cy="643289"/>
          </a:xfrm>
          <a:prstGeom prst="rect">
            <a:avLst/>
          </a:prstGeom>
        </p:spPr>
      </p:pic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85475849-E5B1-4465-924B-35305E3B036D}"/>
              </a:ext>
            </a:extLst>
          </p:cNvPr>
          <p:cNvCxnSpPr>
            <a:cxnSpLocks/>
          </p:cNvCxnSpPr>
          <p:nvPr/>
        </p:nvCxnSpPr>
        <p:spPr>
          <a:xfrm>
            <a:off x="3352800" y="2717800"/>
            <a:ext cx="6689165" cy="0"/>
          </a:xfrm>
          <a:prstGeom prst="line">
            <a:avLst/>
          </a:prstGeom>
          <a:ln w="28575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feld 6">
            <a:extLst>
              <a:ext uri="{FF2B5EF4-FFF2-40B4-BE49-F238E27FC236}">
                <a16:creationId xmlns:a16="http://schemas.microsoft.com/office/drawing/2014/main" id="{63442474-EE85-410B-B00A-002AC5083105}"/>
              </a:ext>
            </a:extLst>
          </p:cNvPr>
          <p:cNvSpPr txBox="1"/>
          <p:nvPr/>
        </p:nvSpPr>
        <p:spPr>
          <a:xfrm>
            <a:off x="2149534" y="2869300"/>
            <a:ext cx="7892930" cy="532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de-DE" sz="2400" dirty="0">
                <a:solidFill>
                  <a:schemeClr val="bg1"/>
                </a:solidFill>
                <a:latin typeface="Karla" panose="020B0004030503030003" pitchFamily="34" charset="0"/>
              </a:rPr>
              <a:t>Sammlungen für kreative Nutzung öffnen</a:t>
            </a:r>
          </a:p>
        </p:txBody>
      </p:sp>
    </p:spTree>
    <p:extLst>
      <p:ext uri="{BB962C8B-B14F-4D97-AF65-F5344CB8AC3E}">
        <p14:creationId xmlns:p14="http://schemas.microsoft.com/office/powerpoint/2010/main" val="15774998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3" name="Titel 3">
            <a:extLst>
              <a:ext uri="{FF2B5EF4-FFF2-40B4-BE49-F238E27FC236}">
                <a16:creationId xmlns:a16="http://schemas.microsoft.com/office/drawing/2014/main" id="{00F426CB-B0C9-9D43-CA9A-28EC1B4DF235}"/>
              </a:ext>
            </a:extLst>
          </p:cNvPr>
          <p:cNvSpPr txBox="1">
            <a:spLocks/>
          </p:cNvSpPr>
          <p:nvPr/>
        </p:nvSpPr>
        <p:spPr>
          <a:xfrm>
            <a:off x="2010879" y="1048455"/>
            <a:ext cx="4656183" cy="33556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endParaRPr lang="de-DE" sz="3200" b="1" dirty="0">
              <a:solidFill>
                <a:srgbClr val="9CC9C9"/>
              </a:solidFill>
              <a:ea typeface="Calibri Light"/>
              <a:cs typeface="Calibri Light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E04DFDC-3A02-4095-8578-3DC71EC1511D}"/>
              </a:ext>
            </a:extLst>
          </p:cNvPr>
          <p:cNvSpPr txBox="1"/>
          <p:nvPr/>
        </p:nvSpPr>
        <p:spPr>
          <a:xfrm>
            <a:off x="962025" y="1498679"/>
            <a:ext cx="481965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>
                <a:solidFill>
                  <a:srgbClr val="DBDBDB"/>
                </a:solidFill>
                <a:latin typeface="Karla ExtraBold" panose="020B0004030503030003" pitchFamily="34" charset="0"/>
              </a:rPr>
              <a:t>Wie kann die </a:t>
            </a:r>
            <a:r>
              <a:rPr lang="de-DE" sz="3200" dirty="0">
                <a:solidFill>
                  <a:srgbClr val="9CC9C9"/>
                </a:solidFill>
                <a:latin typeface="Karla ExtraBold" panose="020B0004030503030003" pitchFamily="34" charset="0"/>
              </a:rPr>
              <a:t>kreative Nutzung </a:t>
            </a:r>
            <a:r>
              <a:rPr lang="de-DE" sz="3200" dirty="0">
                <a:solidFill>
                  <a:srgbClr val="DBDBDB"/>
                </a:solidFill>
                <a:latin typeface="Karla ExtraBold" panose="020B0004030503030003" pitchFamily="34" charset="0"/>
              </a:rPr>
              <a:t>von digitalen Bibliotheksbeständen gefördert werden?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E28F4CFC-9EA1-4A37-9A29-B590BFE582A1}"/>
              </a:ext>
            </a:extLst>
          </p:cNvPr>
          <p:cNvSpPr/>
          <p:nvPr/>
        </p:nvSpPr>
        <p:spPr>
          <a:xfrm>
            <a:off x="6095999" y="1353604"/>
            <a:ext cx="2458064" cy="3451123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6EF35369-1A1B-4F61-B9C4-E3029F2A38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793" y="1343772"/>
            <a:ext cx="3542947" cy="354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050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3" name="Titel 3">
            <a:extLst>
              <a:ext uri="{FF2B5EF4-FFF2-40B4-BE49-F238E27FC236}">
                <a16:creationId xmlns:a16="http://schemas.microsoft.com/office/drawing/2014/main" id="{00F426CB-B0C9-9D43-CA9A-28EC1B4DF235}"/>
              </a:ext>
            </a:extLst>
          </p:cNvPr>
          <p:cNvSpPr txBox="1">
            <a:spLocks/>
          </p:cNvSpPr>
          <p:nvPr/>
        </p:nvSpPr>
        <p:spPr>
          <a:xfrm>
            <a:off x="2034639" y="1048455"/>
            <a:ext cx="4656183" cy="33556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endParaRPr lang="de-DE" sz="3200" b="1" dirty="0">
              <a:solidFill>
                <a:srgbClr val="9CC9C9"/>
              </a:solidFill>
              <a:ea typeface="Calibri Light"/>
              <a:cs typeface="Calibri Light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F3079145-D59D-4367-A295-72FCC1CDE905}"/>
              </a:ext>
            </a:extLst>
          </p:cNvPr>
          <p:cNvSpPr txBox="1"/>
          <p:nvPr/>
        </p:nvSpPr>
        <p:spPr>
          <a:xfrm>
            <a:off x="1763555" y="805584"/>
            <a:ext cx="3008671" cy="1202994"/>
          </a:xfrm>
          <a:prstGeom prst="rect">
            <a:avLst/>
          </a:prstGeom>
          <a:noFill/>
          <a:ln>
            <a:solidFill>
              <a:srgbClr val="DBDBDB"/>
            </a:solidFill>
            <a:prstDash val="sysDash"/>
          </a:ln>
        </p:spPr>
        <p:txBody>
          <a:bodyPr wrap="square" lIns="144000" tIns="108000" rIns="144000" bIns="108000" rtlCol="0">
            <a:spAutoFit/>
          </a:bodyPr>
          <a:lstStyle/>
          <a:p>
            <a:r>
              <a:rPr lang="de-DE" sz="3200" dirty="0" err="1">
                <a:solidFill>
                  <a:srgbClr val="DBDBDB"/>
                </a:solidFill>
                <a:latin typeface="Karla ExtraBold" panose="020B0004030503030003" pitchFamily="34" charset="0"/>
              </a:rPr>
              <a:t>Artistic</a:t>
            </a:r>
            <a:r>
              <a:rPr lang="de-DE" sz="3200" dirty="0">
                <a:solidFill>
                  <a:srgbClr val="DBDBDB"/>
                </a:solidFill>
                <a:latin typeface="Karla ExtraBold" panose="020B0004030503030003" pitchFamily="34" charset="0"/>
              </a:rPr>
              <a:t> Experiments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2913734A-9525-479D-B825-024A2CF27041}"/>
              </a:ext>
            </a:extLst>
          </p:cNvPr>
          <p:cNvSpPr txBox="1"/>
          <p:nvPr/>
        </p:nvSpPr>
        <p:spPr>
          <a:xfrm>
            <a:off x="2635045" y="2575273"/>
            <a:ext cx="1747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>
                <a:solidFill>
                  <a:srgbClr val="DBDBDB"/>
                </a:solidFill>
                <a:latin typeface="Karla Bold" panose="020B0004030503030003" pitchFamily="34" charset="0"/>
              </a:rPr>
              <a:t>Artworks</a:t>
            </a:r>
            <a:endParaRPr lang="de-DE" sz="2400" dirty="0">
              <a:solidFill>
                <a:srgbClr val="DBDBDB"/>
              </a:solidFill>
              <a:latin typeface="Karla Bold" panose="020B0004030503030003" pitchFamily="34" charset="0"/>
            </a:endParaRPr>
          </a:p>
        </p:txBody>
      </p:sp>
      <p:sp>
        <p:nvSpPr>
          <p:cNvPr id="10" name="Rahmen 9">
            <a:extLst>
              <a:ext uri="{FF2B5EF4-FFF2-40B4-BE49-F238E27FC236}">
                <a16:creationId xmlns:a16="http://schemas.microsoft.com/office/drawing/2014/main" id="{8053D0D2-33C6-442A-9CC8-10B91FFD5585}"/>
              </a:ext>
            </a:extLst>
          </p:cNvPr>
          <p:cNvSpPr/>
          <p:nvPr/>
        </p:nvSpPr>
        <p:spPr>
          <a:xfrm>
            <a:off x="1763555" y="2644877"/>
            <a:ext cx="851826" cy="784123"/>
          </a:xfrm>
          <a:prstGeom prst="frame">
            <a:avLst/>
          </a:prstGeom>
          <a:solidFill>
            <a:srgbClr val="9CC9C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96DAF305-1122-4659-A2A0-3507C29471F6}"/>
              </a:ext>
            </a:extLst>
          </p:cNvPr>
          <p:cNvSpPr txBox="1"/>
          <p:nvPr/>
        </p:nvSpPr>
        <p:spPr>
          <a:xfrm>
            <a:off x="4923855" y="2614602"/>
            <a:ext cx="2679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>
                <a:solidFill>
                  <a:srgbClr val="DBDBDB"/>
                </a:solidFill>
                <a:latin typeface="Karla Bold" panose="020B0004030503030003" pitchFamily="34" charset="0"/>
              </a:rPr>
              <a:t>Lessons</a:t>
            </a:r>
            <a:r>
              <a:rPr lang="de-DE" sz="2400" dirty="0">
                <a:solidFill>
                  <a:srgbClr val="DBDBDB"/>
                </a:solidFill>
                <a:latin typeface="Karla Bold" panose="020B0004030503030003" pitchFamily="34" charset="0"/>
              </a:rPr>
              <a:t> </a:t>
            </a:r>
            <a:r>
              <a:rPr lang="de-DE" sz="2400" dirty="0" err="1">
                <a:solidFill>
                  <a:srgbClr val="DBDBDB"/>
                </a:solidFill>
                <a:latin typeface="Karla Bold" panose="020B0004030503030003" pitchFamily="34" charset="0"/>
              </a:rPr>
              <a:t>learned</a:t>
            </a:r>
            <a:endParaRPr lang="de-DE" sz="2400" dirty="0">
              <a:solidFill>
                <a:srgbClr val="DBDBDB"/>
              </a:solidFill>
              <a:latin typeface="Karla Bold" panose="020B0004030503030003" pitchFamily="34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C8D636A8-D01B-4D76-9B4A-24BFA8CDB83D}"/>
              </a:ext>
            </a:extLst>
          </p:cNvPr>
          <p:cNvSpPr txBox="1"/>
          <p:nvPr/>
        </p:nvSpPr>
        <p:spPr>
          <a:xfrm>
            <a:off x="4581892" y="2481429"/>
            <a:ext cx="5505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dirty="0">
                <a:solidFill>
                  <a:srgbClr val="9CC9C9"/>
                </a:solidFill>
                <a:latin typeface="Karla ExtraBold" panose="020B0004030503030003" pitchFamily="34" charset="0"/>
              </a:rPr>
              <a:t>!</a:t>
            </a:r>
          </a:p>
        </p:txBody>
      </p:sp>
      <p:sp>
        <p:nvSpPr>
          <p:cNvPr id="40" name="Freihandform: Form 39">
            <a:extLst>
              <a:ext uri="{FF2B5EF4-FFF2-40B4-BE49-F238E27FC236}">
                <a16:creationId xmlns:a16="http://schemas.microsoft.com/office/drawing/2014/main" id="{FEC35065-992C-4371-B02E-A7F0212A75A7}"/>
              </a:ext>
            </a:extLst>
          </p:cNvPr>
          <p:cNvSpPr/>
          <p:nvPr/>
        </p:nvSpPr>
        <p:spPr>
          <a:xfrm>
            <a:off x="1671484" y="1189703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Freihandform: Form 42">
            <a:extLst>
              <a:ext uri="{FF2B5EF4-FFF2-40B4-BE49-F238E27FC236}">
                <a16:creationId xmlns:a16="http://schemas.microsoft.com/office/drawing/2014/main" id="{A05F6DB4-D828-465B-8CCD-179774F6B1B2}"/>
              </a:ext>
            </a:extLst>
          </p:cNvPr>
          <p:cNvSpPr/>
          <p:nvPr/>
        </p:nvSpPr>
        <p:spPr>
          <a:xfrm>
            <a:off x="1332072" y="2067231"/>
            <a:ext cx="231986" cy="784124"/>
          </a:xfrm>
          <a:custGeom>
            <a:avLst/>
            <a:gdLst>
              <a:gd name="connsiteX0" fmla="*/ 560478 w 560478"/>
              <a:gd name="connsiteY0" fmla="*/ 0 h 1238865"/>
              <a:gd name="connsiteX1" fmla="*/ 39 w 560478"/>
              <a:gd name="connsiteY1" fmla="*/ 629265 h 1238865"/>
              <a:gd name="connsiteX2" fmla="*/ 530981 w 560478"/>
              <a:gd name="connsiteY2" fmla="*/ 1238865 h 1238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0478" h="1238865">
                <a:moveTo>
                  <a:pt x="560478" y="0"/>
                </a:moveTo>
                <a:cubicBezTo>
                  <a:pt x="282716" y="211394"/>
                  <a:pt x="4955" y="422788"/>
                  <a:pt x="39" y="629265"/>
                </a:cubicBezTo>
                <a:cubicBezTo>
                  <a:pt x="-4877" y="835742"/>
                  <a:pt x="453962" y="1130710"/>
                  <a:pt x="530981" y="1238865"/>
                </a:cubicBezTo>
              </a:path>
            </a:pathLst>
          </a:custGeom>
          <a:noFill/>
          <a:ln w="15875">
            <a:solidFill>
              <a:srgbClr val="DBDBDB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Freihandform: Form 43">
            <a:extLst>
              <a:ext uri="{FF2B5EF4-FFF2-40B4-BE49-F238E27FC236}">
                <a16:creationId xmlns:a16="http://schemas.microsoft.com/office/drawing/2014/main" id="{245CE520-1D9B-444A-B9EC-512190F5AADF}"/>
              </a:ext>
            </a:extLst>
          </p:cNvPr>
          <p:cNvSpPr/>
          <p:nvPr/>
        </p:nvSpPr>
        <p:spPr>
          <a:xfrm rot="21152271" flipH="1">
            <a:off x="5070616" y="1792701"/>
            <a:ext cx="179450" cy="784124"/>
          </a:xfrm>
          <a:custGeom>
            <a:avLst/>
            <a:gdLst>
              <a:gd name="connsiteX0" fmla="*/ 560478 w 560478"/>
              <a:gd name="connsiteY0" fmla="*/ 0 h 1238865"/>
              <a:gd name="connsiteX1" fmla="*/ 39 w 560478"/>
              <a:gd name="connsiteY1" fmla="*/ 629265 h 1238865"/>
              <a:gd name="connsiteX2" fmla="*/ 530981 w 560478"/>
              <a:gd name="connsiteY2" fmla="*/ 1238865 h 1238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0478" h="1238865">
                <a:moveTo>
                  <a:pt x="560478" y="0"/>
                </a:moveTo>
                <a:cubicBezTo>
                  <a:pt x="282716" y="211394"/>
                  <a:pt x="4955" y="422788"/>
                  <a:pt x="39" y="629265"/>
                </a:cubicBezTo>
                <a:cubicBezTo>
                  <a:pt x="-4877" y="835742"/>
                  <a:pt x="453962" y="1130710"/>
                  <a:pt x="530981" y="1238865"/>
                </a:cubicBezTo>
              </a:path>
            </a:pathLst>
          </a:custGeom>
          <a:noFill/>
          <a:ln w="15875">
            <a:solidFill>
              <a:srgbClr val="DBDBDB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B0F35F0A-D8E3-49BA-9903-D2DD3636A6B2}"/>
              </a:ext>
            </a:extLst>
          </p:cNvPr>
          <p:cNvSpPr txBox="1"/>
          <p:nvPr/>
        </p:nvSpPr>
        <p:spPr>
          <a:xfrm>
            <a:off x="2189468" y="4152853"/>
            <a:ext cx="3008671" cy="1202994"/>
          </a:xfrm>
          <a:prstGeom prst="rect">
            <a:avLst/>
          </a:prstGeom>
          <a:noFill/>
          <a:ln>
            <a:solidFill>
              <a:srgbClr val="DBDBDB"/>
            </a:solidFill>
            <a:prstDash val="sysDash"/>
          </a:ln>
        </p:spPr>
        <p:txBody>
          <a:bodyPr wrap="square" lIns="144000" tIns="108000" rIns="144000" bIns="108000" rtlCol="0">
            <a:spAutoFit/>
          </a:bodyPr>
          <a:lstStyle/>
          <a:p>
            <a:r>
              <a:rPr lang="de-DE" sz="3200" dirty="0">
                <a:solidFill>
                  <a:srgbClr val="DBDBDB"/>
                </a:solidFill>
                <a:latin typeface="Karla ExtraBold" panose="020B0004030503030003" pitchFamily="34" charset="0"/>
              </a:rPr>
              <a:t>Knowledge Transfer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53948201-7DC9-4FEE-9989-BD45591F3BA6}"/>
              </a:ext>
            </a:extLst>
          </p:cNvPr>
          <p:cNvSpPr txBox="1"/>
          <p:nvPr/>
        </p:nvSpPr>
        <p:spPr>
          <a:xfrm>
            <a:off x="6684069" y="4294577"/>
            <a:ext cx="26799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rgbClr val="DBDBDB"/>
                </a:solidFill>
                <a:latin typeface="Karla Bold" panose="020B0004030503030003" pitchFamily="34" charset="0"/>
              </a:rPr>
              <a:t>Webinars &amp; Workshops</a:t>
            </a:r>
          </a:p>
        </p:txBody>
      </p: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4C4AF154-7E1E-4EB0-B82E-CE49CF3DD904}"/>
              </a:ext>
            </a:extLst>
          </p:cNvPr>
          <p:cNvGrpSpPr/>
          <p:nvPr/>
        </p:nvGrpSpPr>
        <p:grpSpPr>
          <a:xfrm>
            <a:off x="5779349" y="4328423"/>
            <a:ext cx="316650" cy="627982"/>
            <a:chOff x="1810691" y="1160206"/>
            <a:chExt cx="1150079" cy="2280845"/>
          </a:xfrm>
          <a:solidFill>
            <a:srgbClr val="9CC9C9"/>
          </a:solidFill>
        </p:grpSpPr>
        <p:sp>
          <p:nvSpPr>
            <p:cNvPr id="48" name="Ellipse 47">
              <a:extLst>
                <a:ext uri="{FF2B5EF4-FFF2-40B4-BE49-F238E27FC236}">
                  <a16:creationId xmlns:a16="http://schemas.microsoft.com/office/drawing/2014/main" id="{BAD418D3-B9BE-4C07-A0A0-79B762E911D5}"/>
                </a:ext>
              </a:extLst>
            </p:cNvPr>
            <p:cNvSpPr/>
            <p:nvPr/>
          </p:nvSpPr>
          <p:spPr>
            <a:xfrm>
              <a:off x="1995948" y="1160206"/>
              <a:ext cx="766917" cy="10028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49" name="Sehne 48">
              <a:extLst>
                <a:ext uri="{FF2B5EF4-FFF2-40B4-BE49-F238E27FC236}">
                  <a16:creationId xmlns:a16="http://schemas.microsoft.com/office/drawing/2014/main" id="{DB9B445D-33AF-46C4-BEEC-3D8B1D8DAB6A}"/>
                </a:ext>
              </a:extLst>
            </p:cNvPr>
            <p:cNvSpPr/>
            <p:nvPr/>
          </p:nvSpPr>
          <p:spPr>
            <a:xfrm rot="6388818">
              <a:off x="1771381" y="2251661"/>
              <a:ext cx="1228700" cy="1150079"/>
            </a:xfrm>
            <a:prstGeom prst="chord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DB9D501D-E91B-474D-AAAF-19AEB5617030}"/>
              </a:ext>
            </a:extLst>
          </p:cNvPr>
          <p:cNvGrpSpPr/>
          <p:nvPr/>
        </p:nvGrpSpPr>
        <p:grpSpPr>
          <a:xfrm flipH="1">
            <a:off x="6229968" y="4340895"/>
            <a:ext cx="316650" cy="627982"/>
            <a:chOff x="1810691" y="1160206"/>
            <a:chExt cx="1150079" cy="2280845"/>
          </a:xfrm>
          <a:solidFill>
            <a:srgbClr val="9CC9C9"/>
          </a:solidFill>
        </p:grpSpPr>
        <p:sp>
          <p:nvSpPr>
            <p:cNvPr id="51" name="Ellipse 50">
              <a:extLst>
                <a:ext uri="{FF2B5EF4-FFF2-40B4-BE49-F238E27FC236}">
                  <a16:creationId xmlns:a16="http://schemas.microsoft.com/office/drawing/2014/main" id="{1B071A1F-76D5-4F26-8984-F98D66DFA017}"/>
                </a:ext>
              </a:extLst>
            </p:cNvPr>
            <p:cNvSpPr/>
            <p:nvPr/>
          </p:nvSpPr>
          <p:spPr>
            <a:xfrm>
              <a:off x="1995948" y="1160206"/>
              <a:ext cx="766917" cy="10028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52" name="Sehne 51">
              <a:extLst>
                <a:ext uri="{FF2B5EF4-FFF2-40B4-BE49-F238E27FC236}">
                  <a16:creationId xmlns:a16="http://schemas.microsoft.com/office/drawing/2014/main" id="{98A8C722-8B2B-45CF-B39A-6FF08B2A16C2}"/>
                </a:ext>
              </a:extLst>
            </p:cNvPr>
            <p:cNvSpPr/>
            <p:nvPr/>
          </p:nvSpPr>
          <p:spPr>
            <a:xfrm rot="6388818">
              <a:off x="1771381" y="2251661"/>
              <a:ext cx="1228700" cy="1150079"/>
            </a:xfrm>
            <a:prstGeom prst="chord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53" name="Freihandform: Form 52">
            <a:extLst>
              <a:ext uri="{FF2B5EF4-FFF2-40B4-BE49-F238E27FC236}">
                <a16:creationId xmlns:a16="http://schemas.microsoft.com/office/drawing/2014/main" id="{A9E7F0AD-2CC4-46D0-95B1-C576CB0B8B0C}"/>
              </a:ext>
            </a:extLst>
          </p:cNvPr>
          <p:cNvSpPr/>
          <p:nvPr/>
        </p:nvSpPr>
        <p:spPr>
          <a:xfrm rot="16515897">
            <a:off x="5982812" y="4508807"/>
            <a:ext cx="148780" cy="1118510"/>
          </a:xfrm>
          <a:custGeom>
            <a:avLst/>
            <a:gdLst>
              <a:gd name="connsiteX0" fmla="*/ 560478 w 560478"/>
              <a:gd name="connsiteY0" fmla="*/ 0 h 1238865"/>
              <a:gd name="connsiteX1" fmla="*/ 39 w 560478"/>
              <a:gd name="connsiteY1" fmla="*/ 629265 h 1238865"/>
              <a:gd name="connsiteX2" fmla="*/ 530981 w 560478"/>
              <a:gd name="connsiteY2" fmla="*/ 1238865 h 1238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0478" h="1238865">
                <a:moveTo>
                  <a:pt x="560478" y="0"/>
                </a:moveTo>
                <a:cubicBezTo>
                  <a:pt x="282716" y="211394"/>
                  <a:pt x="4955" y="422788"/>
                  <a:pt x="39" y="629265"/>
                </a:cubicBezTo>
                <a:cubicBezTo>
                  <a:pt x="-4877" y="835742"/>
                  <a:pt x="453962" y="1130710"/>
                  <a:pt x="530981" y="1238865"/>
                </a:cubicBezTo>
              </a:path>
            </a:pathLst>
          </a:custGeom>
          <a:noFill/>
          <a:ln w="15875">
            <a:solidFill>
              <a:srgbClr val="DBDBDB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A4A1EDE9-4FBF-401A-80AA-31215984AF0A}"/>
              </a:ext>
            </a:extLst>
          </p:cNvPr>
          <p:cNvSpPr txBox="1"/>
          <p:nvPr/>
        </p:nvSpPr>
        <p:spPr>
          <a:xfrm>
            <a:off x="7796420" y="1164644"/>
            <a:ext cx="3511451" cy="710552"/>
          </a:xfrm>
          <a:prstGeom prst="rect">
            <a:avLst/>
          </a:prstGeom>
          <a:noFill/>
          <a:ln>
            <a:solidFill>
              <a:srgbClr val="DBDBDB"/>
            </a:solidFill>
            <a:prstDash val="sysDash"/>
          </a:ln>
        </p:spPr>
        <p:txBody>
          <a:bodyPr wrap="square" lIns="144000" tIns="108000" rIns="144000" bIns="108000" rtlCol="0">
            <a:spAutoFit/>
          </a:bodyPr>
          <a:lstStyle/>
          <a:p>
            <a:r>
              <a:rPr lang="de-DE" sz="3200" dirty="0" err="1">
                <a:solidFill>
                  <a:srgbClr val="DBDBDB"/>
                </a:solidFill>
                <a:latin typeface="Karla ExtraBold" panose="020B0004030503030003" pitchFamily="34" charset="0"/>
              </a:rPr>
              <a:t>Disseminations</a:t>
            </a:r>
            <a:endParaRPr lang="de-DE" sz="3200" dirty="0">
              <a:solidFill>
                <a:srgbClr val="DBDBDB"/>
              </a:solidFill>
              <a:latin typeface="Karla ExtraBold" panose="020B0004030503030003" pitchFamily="34" charset="0"/>
            </a:endParaRPr>
          </a:p>
        </p:txBody>
      </p:sp>
      <p:grpSp>
        <p:nvGrpSpPr>
          <p:cNvPr id="57" name="Gruppieren 56">
            <a:extLst>
              <a:ext uri="{FF2B5EF4-FFF2-40B4-BE49-F238E27FC236}">
                <a16:creationId xmlns:a16="http://schemas.microsoft.com/office/drawing/2014/main" id="{F856B492-C88C-4D7B-826C-50BD5B9757A0}"/>
              </a:ext>
            </a:extLst>
          </p:cNvPr>
          <p:cNvGrpSpPr/>
          <p:nvPr/>
        </p:nvGrpSpPr>
        <p:grpSpPr>
          <a:xfrm>
            <a:off x="9125174" y="2223616"/>
            <a:ext cx="863561" cy="655673"/>
            <a:chOff x="9242323" y="2420594"/>
            <a:chExt cx="1002890" cy="761461"/>
          </a:xfrm>
        </p:grpSpPr>
        <p:sp>
          <p:nvSpPr>
            <p:cNvPr id="55" name="Rechteck 54">
              <a:extLst>
                <a:ext uri="{FF2B5EF4-FFF2-40B4-BE49-F238E27FC236}">
                  <a16:creationId xmlns:a16="http://schemas.microsoft.com/office/drawing/2014/main" id="{67B044D1-741B-4957-B937-A720BECF7A27}"/>
                </a:ext>
              </a:extLst>
            </p:cNvPr>
            <p:cNvSpPr/>
            <p:nvPr/>
          </p:nvSpPr>
          <p:spPr>
            <a:xfrm>
              <a:off x="9242323" y="2575273"/>
              <a:ext cx="1002890" cy="606782"/>
            </a:xfrm>
            <a:prstGeom prst="rect">
              <a:avLst/>
            </a:prstGeom>
            <a:solidFill>
              <a:srgbClr val="9C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ahmen 55">
              <a:extLst>
                <a:ext uri="{FF2B5EF4-FFF2-40B4-BE49-F238E27FC236}">
                  <a16:creationId xmlns:a16="http://schemas.microsoft.com/office/drawing/2014/main" id="{B646F481-91F6-4C76-B2CE-55E8A56AE658}"/>
                </a:ext>
              </a:extLst>
            </p:cNvPr>
            <p:cNvSpPr/>
            <p:nvPr/>
          </p:nvSpPr>
          <p:spPr>
            <a:xfrm>
              <a:off x="9487461" y="2420594"/>
              <a:ext cx="501445" cy="329128"/>
            </a:xfrm>
            <a:prstGeom prst="frame">
              <a:avLst/>
            </a:prstGeom>
            <a:solidFill>
              <a:srgbClr val="9C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</p:grpSp>
      <p:sp>
        <p:nvSpPr>
          <p:cNvPr id="58" name="Textfeld 57">
            <a:extLst>
              <a:ext uri="{FF2B5EF4-FFF2-40B4-BE49-F238E27FC236}">
                <a16:creationId xmlns:a16="http://schemas.microsoft.com/office/drawing/2014/main" id="{1A327377-2A58-412B-8015-A904E9F03524}"/>
              </a:ext>
            </a:extLst>
          </p:cNvPr>
          <p:cNvSpPr txBox="1"/>
          <p:nvPr/>
        </p:nvSpPr>
        <p:spPr>
          <a:xfrm>
            <a:off x="9238075" y="3001283"/>
            <a:ext cx="2679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rgbClr val="DBDBDB"/>
                </a:solidFill>
                <a:latin typeface="Karla Bold" panose="020B0004030503030003" pitchFamily="34" charset="0"/>
              </a:rPr>
              <a:t>Toolbox</a:t>
            </a:r>
          </a:p>
        </p:txBody>
      </p:sp>
      <p:sp>
        <p:nvSpPr>
          <p:cNvPr id="59" name="Freihandform: Form 58">
            <a:extLst>
              <a:ext uri="{FF2B5EF4-FFF2-40B4-BE49-F238E27FC236}">
                <a16:creationId xmlns:a16="http://schemas.microsoft.com/office/drawing/2014/main" id="{D0F5856F-E36F-494A-A6A1-215F61E2CFC0}"/>
              </a:ext>
            </a:extLst>
          </p:cNvPr>
          <p:cNvSpPr/>
          <p:nvPr/>
        </p:nvSpPr>
        <p:spPr>
          <a:xfrm rot="19920529">
            <a:off x="1452650" y="3889356"/>
            <a:ext cx="294184" cy="924255"/>
          </a:xfrm>
          <a:custGeom>
            <a:avLst/>
            <a:gdLst>
              <a:gd name="connsiteX0" fmla="*/ 560478 w 560478"/>
              <a:gd name="connsiteY0" fmla="*/ 0 h 1238865"/>
              <a:gd name="connsiteX1" fmla="*/ 39 w 560478"/>
              <a:gd name="connsiteY1" fmla="*/ 629265 h 1238865"/>
              <a:gd name="connsiteX2" fmla="*/ 530981 w 560478"/>
              <a:gd name="connsiteY2" fmla="*/ 1238865 h 1238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0478" h="1238865">
                <a:moveTo>
                  <a:pt x="560478" y="0"/>
                </a:moveTo>
                <a:cubicBezTo>
                  <a:pt x="282716" y="211394"/>
                  <a:pt x="4955" y="422788"/>
                  <a:pt x="39" y="629265"/>
                </a:cubicBezTo>
                <a:cubicBezTo>
                  <a:pt x="-4877" y="835742"/>
                  <a:pt x="453962" y="1130710"/>
                  <a:pt x="530981" y="1238865"/>
                </a:cubicBezTo>
              </a:path>
            </a:pathLst>
          </a:custGeom>
          <a:noFill/>
          <a:ln w="15875">
            <a:solidFill>
              <a:srgbClr val="DBDBDB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Freihandform: Form 59">
            <a:extLst>
              <a:ext uri="{FF2B5EF4-FFF2-40B4-BE49-F238E27FC236}">
                <a16:creationId xmlns:a16="http://schemas.microsoft.com/office/drawing/2014/main" id="{0C426F0F-C737-48AA-8A3F-F599E07F9C81}"/>
              </a:ext>
            </a:extLst>
          </p:cNvPr>
          <p:cNvSpPr/>
          <p:nvPr/>
        </p:nvSpPr>
        <p:spPr>
          <a:xfrm rot="13191823">
            <a:off x="9394019" y="3694023"/>
            <a:ext cx="405026" cy="1262306"/>
          </a:xfrm>
          <a:custGeom>
            <a:avLst/>
            <a:gdLst>
              <a:gd name="connsiteX0" fmla="*/ 560478 w 560478"/>
              <a:gd name="connsiteY0" fmla="*/ 0 h 1238865"/>
              <a:gd name="connsiteX1" fmla="*/ 39 w 560478"/>
              <a:gd name="connsiteY1" fmla="*/ 629265 h 1238865"/>
              <a:gd name="connsiteX2" fmla="*/ 530981 w 560478"/>
              <a:gd name="connsiteY2" fmla="*/ 1238865 h 1238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0478" h="1238865">
                <a:moveTo>
                  <a:pt x="560478" y="0"/>
                </a:moveTo>
                <a:cubicBezTo>
                  <a:pt x="282716" y="211394"/>
                  <a:pt x="4955" y="422788"/>
                  <a:pt x="39" y="629265"/>
                </a:cubicBezTo>
                <a:cubicBezTo>
                  <a:pt x="-4877" y="835742"/>
                  <a:pt x="453962" y="1130710"/>
                  <a:pt x="530981" y="1238865"/>
                </a:cubicBezTo>
              </a:path>
            </a:pathLst>
          </a:custGeom>
          <a:noFill/>
          <a:ln w="15875">
            <a:solidFill>
              <a:srgbClr val="DBDBDB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96668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617BF3ED-825E-4803-9FF3-891A8A776AE0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E6FF407D-C04C-4F64-B017-A70F54CCF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7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A3855628-F902-4074-B605-27104AE38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8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50694E81-B811-4FB5-819D-4FD43823D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FFD87FD6-E31C-46E0-B36D-B18A2C17B2B3}"/>
              </a:ext>
            </a:extLst>
          </p:cNvPr>
          <p:cNvSpPr/>
          <p:nvPr/>
        </p:nvSpPr>
        <p:spPr>
          <a:xfrm rot="16200000">
            <a:off x="-185587" y="2394756"/>
            <a:ext cx="4735065" cy="1446550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ARTISTIC EXPERIMENTS</a:t>
            </a:r>
            <a:endParaRPr lang="de-DE" sz="4400" dirty="0"/>
          </a:p>
        </p:txBody>
      </p: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5DF3EEAA-A9EF-41C8-A5D4-1C1CA1F85307}"/>
              </a:ext>
            </a:extLst>
          </p:cNvPr>
          <p:cNvCxnSpPr>
            <a:cxnSpLocks/>
          </p:cNvCxnSpPr>
          <p:nvPr/>
        </p:nvCxnSpPr>
        <p:spPr>
          <a:xfrm>
            <a:off x="3709358" y="1415435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feld 30">
            <a:extLst>
              <a:ext uri="{FF2B5EF4-FFF2-40B4-BE49-F238E27FC236}">
                <a16:creationId xmlns:a16="http://schemas.microsoft.com/office/drawing/2014/main" id="{2EF0B1E9-D610-4E8C-9D1B-15EC987928CC}"/>
              </a:ext>
            </a:extLst>
          </p:cNvPr>
          <p:cNvSpPr txBox="1"/>
          <p:nvPr/>
        </p:nvSpPr>
        <p:spPr>
          <a:xfrm>
            <a:off x="3709355" y="3225749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Unerwartete Ergebnisse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11FE7F2F-0373-4FC0-9A13-D28123E93EBE}"/>
              </a:ext>
            </a:extLst>
          </p:cNvPr>
          <p:cNvSpPr txBox="1"/>
          <p:nvPr/>
        </p:nvSpPr>
        <p:spPr>
          <a:xfrm>
            <a:off x="3709357" y="1692277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Kritische Perspektiven auf Bestände</a:t>
            </a:r>
          </a:p>
        </p:txBody>
      </p:sp>
      <p:cxnSp>
        <p:nvCxnSpPr>
          <p:cNvPr id="33" name="Gerader Verbinder 32">
            <a:extLst>
              <a:ext uri="{FF2B5EF4-FFF2-40B4-BE49-F238E27FC236}">
                <a16:creationId xmlns:a16="http://schemas.microsoft.com/office/drawing/2014/main" id="{335610D5-E59B-4859-8B74-66594EEEE5A1}"/>
              </a:ext>
            </a:extLst>
          </p:cNvPr>
          <p:cNvCxnSpPr>
            <a:cxnSpLocks/>
          </p:cNvCxnSpPr>
          <p:nvPr/>
        </p:nvCxnSpPr>
        <p:spPr>
          <a:xfrm>
            <a:off x="3709358" y="2206932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>
            <a:extLst>
              <a:ext uri="{FF2B5EF4-FFF2-40B4-BE49-F238E27FC236}">
                <a16:creationId xmlns:a16="http://schemas.microsoft.com/office/drawing/2014/main" id="{51419BA6-B068-4D53-AF8E-0554308B5E38}"/>
              </a:ext>
            </a:extLst>
          </p:cNvPr>
          <p:cNvSpPr txBox="1"/>
          <p:nvPr/>
        </p:nvSpPr>
        <p:spPr>
          <a:xfrm>
            <a:off x="3709357" y="2434253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Metareflexion auf die eigene Institution</a:t>
            </a:r>
          </a:p>
        </p:txBody>
      </p: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218FE4D8-251C-400B-9FCC-E734EE66BFEE}"/>
              </a:ext>
            </a:extLst>
          </p:cNvPr>
          <p:cNvCxnSpPr>
            <a:cxnSpLocks/>
          </p:cNvCxnSpPr>
          <p:nvPr/>
        </p:nvCxnSpPr>
        <p:spPr>
          <a:xfrm>
            <a:off x="3709358" y="2998429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90E97BA2-9AB1-4298-8BFA-31AAC20B1A2B}"/>
              </a:ext>
            </a:extLst>
          </p:cNvPr>
          <p:cNvSpPr txBox="1"/>
          <p:nvPr/>
        </p:nvSpPr>
        <p:spPr>
          <a:xfrm>
            <a:off x="3709356" y="913024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Aufmerksamkeit auf Bestände</a:t>
            </a:r>
          </a:p>
        </p:txBody>
      </p:sp>
    </p:spTree>
    <p:extLst>
      <p:ext uri="{BB962C8B-B14F-4D97-AF65-F5344CB8AC3E}">
        <p14:creationId xmlns:p14="http://schemas.microsoft.com/office/powerpoint/2010/main" val="271825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3" name="Titel 3">
            <a:extLst>
              <a:ext uri="{FF2B5EF4-FFF2-40B4-BE49-F238E27FC236}">
                <a16:creationId xmlns:a16="http://schemas.microsoft.com/office/drawing/2014/main" id="{00F426CB-B0C9-9D43-CA9A-28EC1B4DF235}"/>
              </a:ext>
            </a:extLst>
          </p:cNvPr>
          <p:cNvSpPr txBox="1">
            <a:spLocks/>
          </p:cNvSpPr>
          <p:nvPr/>
        </p:nvSpPr>
        <p:spPr>
          <a:xfrm>
            <a:off x="1325079" y="713079"/>
            <a:ext cx="5409096" cy="33556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r>
              <a:rPr lang="de-DE" sz="5200" b="1" dirty="0" err="1">
                <a:solidFill>
                  <a:srgbClr val="DBDBDB"/>
                </a:solidFill>
                <a:latin typeface="Karla"/>
                <a:cs typeface="Calibri Light"/>
              </a:rPr>
              <a:t>Artistic</a:t>
            </a:r>
            <a:r>
              <a:rPr lang="de-DE" sz="5200" b="1" dirty="0">
                <a:solidFill>
                  <a:srgbClr val="DBDBDB"/>
                </a:solidFill>
                <a:latin typeface="Karla"/>
                <a:cs typeface="Calibri Light"/>
              </a:rPr>
              <a:t> Experiments</a:t>
            </a:r>
            <a:br>
              <a:rPr lang="de-DE" sz="7700" b="1" dirty="0">
                <a:solidFill>
                  <a:srgbClr val="DBDBDB"/>
                </a:solidFill>
                <a:latin typeface="Karla"/>
                <a:cs typeface="Calibri Light"/>
              </a:rPr>
            </a:b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  <a:t> 01  | </a:t>
            </a:r>
            <a:r>
              <a:rPr lang="de-DE" sz="3200" b="1" dirty="0">
                <a:solidFill>
                  <a:srgbClr val="9CC9C9"/>
                </a:solidFill>
                <a:latin typeface="Karla"/>
                <a:cs typeface="Calibri Light"/>
              </a:rPr>
              <a:t>Die ÖNB Labs Programme</a:t>
            </a:r>
            <a:endParaRPr lang="de-DE" sz="3200" b="1" dirty="0">
              <a:solidFill>
                <a:srgbClr val="9CC9C9"/>
              </a:solidFill>
              <a:ea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5274740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2C911CCE-1BB1-40DF-A2BD-D9258F2BE941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13">
            <a:extLst>
              <a:ext uri="{FF2B5EF4-FFF2-40B4-BE49-F238E27FC236}">
                <a16:creationId xmlns:a16="http://schemas.microsoft.com/office/drawing/2014/main" id="{48838BF4-EE40-4AE2-B6A1-2657059EFD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F66AC400-1919-460B-899E-E392D33A06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2B66E13C-7029-485F-85B6-1F5A02F558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40" name="Ellipse 39">
            <a:extLst>
              <a:ext uri="{FF2B5EF4-FFF2-40B4-BE49-F238E27FC236}">
                <a16:creationId xmlns:a16="http://schemas.microsoft.com/office/drawing/2014/main" id="{EBACCAA7-1F84-4D8C-9A57-99C8C0B0196E}"/>
              </a:ext>
            </a:extLst>
          </p:cNvPr>
          <p:cNvSpPr/>
          <p:nvPr/>
        </p:nvSpPr>
        <p:spPr>
          <a:xfrm>
            <a:off x="1359369" y="1211580"/>
            <a:ext cx="594360" cy="594360"/>
          </a:xfrm>
          <a:prstGeom prst="ellipse">
            <a:avLst/>
          </a:prstGeom>
          <a:solidFill>
            <a:srgbClr val="9C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>
                <a:latin typeface="Karla ExtraBold" panose="020B0004030503030003" pitchFamily="34" charset="0"/>
              </a:rPr>
              <a:t>1</a:t>
            </a:r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5E1EAEC6-E529-4055-86AA-A5C7E2543455}"/>
              </a:ext>
            </a:extLst>
          </p:cNvPr>
          <p:cNvSpPr/>
          <p:nvPr/>
        </p:nvSpPr>
        <p:spPr>
          <a:xfrm>
            <a:off x="2010879" y="2700404"/>
            <a:ext cx="594360" cy="594360"/>
          </a:xfrm>
          <a:prstGeom prst="ellipse">
            <a:avLst/>
          </a:prstGeom>
          <a:solidFill>
            <a:srgbClr val="9C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>
                <a:latin typeface="Karla ExtraBold" panose="020B0004030503030003" pitchFamily="34" charset="0"/>
              </a:rPr>
              <a:t>2</a:t>
            </a:r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120ACA87-B298-4082-80FF-7DFDFD2828E1}"/>
              </a:ext>
            </a:extLst>
          </p:cNvPr>
          <p:cNvSpPr/>
          <p:nvPr/>
        </p:nvSpPr>
        <p:spPr>
          <a:xfrm>
            <a:off x="1359369" y="4273024"/>
            <a:ext cx="594360" cy="594360"/>
          </a:xfrm>
          <a:prstGeom prst="ellipse">
            <a:avLst/>
          </a:prstGeom>
          <a:solidFill>
            <a:srgbClr val="9C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>
                <a:latin typeface="Karla ExtraBold" panose="020B0004030503030003" pitchFamily="34" charset="0"/>
              </a:rPr>
              <a:t>3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D266921F-E553-4430-B03D-AD705AA5C140}"/>
              </a:ext>
            </a:extLst>
          </p:cNvPr>
          <p:cNvSpPr txBox="1"/>
          <p:nvPr/>
        </p:nvSpPr>
        <p:spPr>
          <a:xfrm>
            <a:off x="2241081" y="1028761"/>
            <a:ext cx="5040630" cy="1252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sz="3600" dirty="0">
                <a:solidFill>
                  <a:srgbClr val="DBDBDB"/>
                </a:solidFill>
                <a:latin typeface="Karla SemiBold" panose="020B0004030503030003" pitchFamily="34" charset="0"/>
              </a:rPr>
              <a:t>Web </a:t>
            </a:r>
            <a:r>
              <a:rPr lang="de-DE" sz="3600" dirty="0" err="1">
                <a:solidFill>
                  <a:srgbClr val="DBDBDB"/>
                </a:solidFill>
                <a:latin typeface="Karla SemiBold" panose="020B0004030503030003" pitchFamily="34" charset="0"/>
              </a:rPr>
              <a:t>Residency</a:t>
            </a:r>
            <a:r>
              <a:rPr lang="de-DE" sz="3600" dirty="0">
                <a:solidFill>
                  <a:srgbClr val="DBDBDB"/>
                </a:solidFill>
                <a:latin typeface="Karla SemiBold" panose="020B0004030503030003" pitchFamily="34" charset="0"/>
              </a:rPr>
              <a:t> 2021 </a:t>
            </a:r>
            <a:br>
              <a:rPr lang="de-DE" sz="2400" dirty="0">
                <a:solidFill>
                  <a:srgbClr val="DBDBDB"/>
                </a:solidFill>
                <a:latin typeface="Karla SemiBold" panose="020B0004030503030003" pitchFamily="34" charset="0"/>
              </a:rPr>
            </a:br>
            <a:r>
              <a:rPr lang="de-DE" sz="2400" dirty="0">
                <a:solidFill>
                  <a:srgbClr val="DBDBDB"/>
                </a:solidFill>
                <a:latin typeface="Karla SemiBold" panose="020B0004030503030003" pitchFamily="34" charset="0"/>
              </a:rPr>
              <a:t>12. April – 9. Mai  |  1 Künstlerin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753D4B6F-6DAC-4F31-BA47-FA5029A7EC8B}"/>
              </a:ext>
            </a:extLst>
          </p:cNvPr>
          <p:cNvSpPr txBox="1"/>
          <p:nvPr/>
        </p:nvSpPr>
        <p:spPr>
          <a:xfrm>
            <a:off x="2862110" y="2520041"/>
            <a:ext cx="5748489" cy="1252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sz="3600" dirty="0">
                <a:solidFill>
                  <a:srgbClr val="DBDBDB"/>
                </a:solidFill>
                <a:latin typeface="Karla SemiBold" panose="020B0004030503030003" pitchFamily="34" charset="0"/>
              </a:rPr>
              <a:t>Web </a:t>
            </a:r>
            <a:r>
              <a:rPr lang="de-DE" sz="3600" dirty="0" err="1">
                <a:solidFill>
                  <a:srgbClr val="DBDBDB"/>
                </a:solidFill>
                <a:latin typeface="Karla SemiBold" panose="020B0004030503030003" pitchFamily="34" charset="0"/>
              </a:rPr>
              <a:t>Residency</a:t>
            </a:r>
            <a:r>
              <a:rPr lang="de-DE" sz="3600" dirty="0">
                <a:solidFill>
                  <a:srgbClr val="DBDBDB"/>
                </a:solidFill>
                <a:latin typeface="Karla SemiBold" panose="020B0004030503030003" pitchFamily="34" charset="0"/>
              </a:rPr>
              <a:t> 2022 </a:t>
            </a:r>
            <a:br>
              <a:rPr lang="de-DE" sz="2400" dirty="0">
                <a:solidFill>
                  <a:srgbClr val="DBDBDB"/>
                </a:solidFill>
                <a:latin typeface="Karla SemiBold" panose="020B0004030503030003" pitchFamily="34" charset="0"/>
              </a:rPr>
            </a:br>
            <a:r>
              <a:rPr lang="de-DE" sz="2400" dirty="0">
                <a:solidFill>
                  <a:srgbClr val="DBDBDB"/>
                </a:solidFill>
                <a:latin typeface="Karla SemiBold" panose="020B0004030503030003" pitchFamily="34" charset="0"/>
              </a:rPr>
              <a:t>2. Mai – 12. Juni  |  2 Künstlerinnen</a:t>
            </a: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67AB05A6-A4C2-4A10-96E4-22A89894903A}"/>
              </a:ext>
            </a:extLst>
          </p:cNvPr>
          <p:cNvSpPr txBox="1"/>
          <p:nvPr/>
        </p:nvSpPr>
        <p:spPr>
          <a:xfrm>
            <a:off x="2241081" y="3999627"/>
            <a:ext cx="7569669" cy="1252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sz="3600" dirty="0">
                <a:solidFill>
                  <a:srgbClr val="DBDBDB"/>
                </a:solidFill>
                <a:latin typeface="Karla SemiBold" panose="020B0004030503030003" pitchFamily="34" charset="0"/>
              </a:rPr>
              <a:t>Art </a:t>
            </a:r>
            <a:r>
              <a:rPr lang="de-DE" sz="3600" dirty="0" err="1">
                <a:solidFill>
                  <a:srgbClr val="DBDBDB"/>
                </a:solidFill>
                <a:latin typeface="Karla SemiBold" panose="020B0004030503030003" pitchFamily="34" charset="0"/>
              </a:rPr>
              <a:t>Program</a:t>
            </a:r>
            <a:r>
              <a:rPr lang="de-DE" sz="3600" dirty="0">
                <a:solidFill>
                  <a:srgbClr val="DBDBDB"/>
                </a:solidFill>
                <a:latin typeface="Karla SemiBold" panose="020B0004030503030003" pitchFamily="34" charset="0"/>
              </a:rPr>
              <a:t> 2022/2023</a:t>
            </a:r>
            <a:br>
              <a:rPr lang="de-DE" sz="2400" dirty="0">
                <a:solidFill>
                  <a:srgbClr val="DBDBDB"/>
                </a:solidFill>
                <a:latin typeface="Karla SemiBold" panose="020B0004030503030003" pitchFamily="34" charset="0"/>
              </a:rPr>
            </a:br>
            <a:r>
              <a:rPr lang="de-DE" sz="2400" dirty="0">
                <a:solidFill>
                  <a:srgbClr val="DBDBDB"/>
                </a:solidFill>
                <a:latin typeface="Karla SemiBold" panose="020B0004030503030003" pitchFamily="34" charset="0"/>
              </a:rPr>
              <a:t>28. November – 28. Februar  |  4 Künstler*innen</a:t>
            </a:r>
          </a:p>
        </p:txBody>
      </p:sp>
    </p:spTree>
    <p:extLst>
      <p:ext uri="{BB962C8B-B14F-4D97-AF65-F5344CB8AC3E}">
        <p14:creationId xmlns:p14="http://schemas.microsoft.com/office/powerpoint/2010/main" val="302134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2" grpId="0" animBg="1"/>
      <p:bldP spid="43" grpId="0" animBg="1"/>
      <p:bldP spid="44" grpId="0"/>
      <p:bldP spid="46" grpId="0"/>
      <p:bldP spid="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880041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062E5272-854C-4BE7-8D93-A7FDC82C90C3}"/>
              </a:ext>
            </a:extLst>
          </p:cNvPr>
          <p:cNvSpPr/>
          <p:nvPr/>
        </p:nvSpPr>
        <p:spPr>
          <a:xfrm rot="16200000">
            <a:off x="-882254" y="2456348"/>
            <a:ext cx="4735065" cy="1446550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UNSERE</a:t>
            </a:r>
            <a:b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</a:br>
            <a: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BAUSTEINE</a:t>
            </a:r>
            <a:endParaRPr lang="de-DE" sz="4400" dirty="0"/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B980B685-A122-4256-9BD8-1F0529BCB5AD}"/>
              </a:ext>
            </a:extLst>
          </p:cNvPr>
          <p:cNvGrpSpPr/>
          <p:nvPr/>
        </p:nvGrpSpPr>
        <p:grpSpPr>
          <a:xfrm>
            <a:off x="1790581" y="588515"/>
            <a:ext cx="4177674" cy="1119618"/>
            <a:chOff x="3228967" y="606942"/>
            <a:chExt cx="4581772" cy="1227917"/>
          </a:xfrm>
        </p:grpSpPr>
        <p:pic>
          <p:nvPicPr>
            <p:cNvPr id="4" name="Grafik 3" descr="Puzzle">
              <a:extLst>
                <a:ext uri="{FF2B5EF4-FFF2-40B4-BE49-F238E27FC236}">
                  <a16:creationId xmlns:a16="http://schemas.microsoft.com/office/drawing/2014/main" id="{C7462AC9-772F-44C6-944F-5B9D49572C2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228967" y="606942"/>
              <a:ext cx="1227917" cy="1227917"/>
            </a:xfrm>
            <a:prstGeom prst="rect">
              <a:avLst/>
            </a:prstGeom>
          </p:spPr>
        </p:pic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57BF1650-CDBB-4F56-A97C-0D96F401DC41}"/>
                </a:ext>
              </a:extLst>
            </p:cNvPr>
            <p:cNvSpPr txBox="1"/>
            <p:nvPr/>
          </p:nvSpPr>
          <p:spPr>
            <a:xfrm>
              <a:off x="4456884" y="810920"/>
              <a:ext cx="3353855" cy="708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600" dirty="0">
                  <a:solidFill>
                    <a:srgbClr val="DBDBDB"/>
                  </a:solidFill>
                  <a:latin typeface="Karla ExtraBold" panose="020B0004030503030003" pitchFamily="34" charset="0"/>
                </a:rPr>
                <a:t>1 </a:t>
              </a:r>
              <a:r>
                <a:rPr lang="de-DE" sz="2400" dirty="0">
                  <a:solidFill>
                    <a:srgbClr val="DBDBDB"/>
                  </a:solidFill>
                  <a:latin typeface="Karla SemiBold" panose="020B0004030503030003" pitchFamily="34" charset="0"/>
                </a:rPr>
                <a:t> Rahmen setzen</a:t>
              </a:r>
            </a:p>
          </p:txBody>
        </p:sp>
      </p:grp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726DA18D-34FC-432F-A4B5-E03E19F7A72C}"/>
              </a:ext>
            </a:extLst>
          </p:cNvPr>
          <p:cNvGrpSpPr/>
          <p:nvPr/>
        </p:nvGrpSpPr>
        <p:grpSpPr>
          <a:xfrm>
            <a:off x="2794627" y="1670297"/>
            <a:ext cx="4147268" cy="1167980"/>
            <a:chOff x="4204186" y="1661229"/>
            <a:chExt cx="4406273" cy="1331413"/>
          </a:xfrm>
        </p:grpSpPr>
        <p:pic>
          <p:nvPicPr>
            <p:cNvPr id="16" name="Grafik 15" descr="Puzzle">
              <a:extLst>
                <a:ext uri="{FF2B5EF4-FFF2-40B4-BE49-F238E27FC236}">
                  <a16:creationId xmlns:a16="http://schemas.microsoft.com/office/drawing/2014/main" id="{02CC370F-AEAB-49D9-8218-50B485474BE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9457771">
              <a:off x="4204186" y="1661229"/>
              <a:ext cx="1227917" cy="1227917"/>
            </a:xfrm>
            <a:prstGeom prst="rect">
              <a:avLst/>
            </a:prstGeom>
          </p:spPr>
        </p:pic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FDC11F1D-1376-4F17-A60C-DDDBFAAEBF52}"/>
                </a:ext>
              </a:extLst>
            </p:cNvPr>
            <p:cNvSpPr txBox="1"/>
            <p:nvPr/>
          </p:nvSpPr>
          <p:spPr>
            <a:xfrm>
              <a:off x="5432103" y="1834859"/>
              <a:ext cx="3178356" cy="1157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600" dirty="0">
                  <a:solidFill>
                    <a:srgbClr val="DBDBDB"/>
                  </a:solidFill>
                  <a:latin typeface="Karla ExtraBold" panose="020B0004030503030003" pitchFamily="34" charset="0"/>
                </a:rPr>
                <a:t>2 </a:t>
              </a:r>
              <a:r>
                <a:rPr lang="de-DE" sz="2400" dirty="0">
                  <a:solidFill>
                    <a:srgbClr val="DBDBDB"/>
                  </a:solidFill>
                  <a:latin typeface="Karla SemiBold" panose="020B0004030503030003" pitchFamily="34" charset="0"/>
                </a:rPr>
                <a:t> Material wählen</a:t>
              </a:r>
            </a:p>
          </p:txBody>
        </p:sp>
      </p:grp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A4BA51CE-66D5-4F4A-B974-CD7B9D6F7C2E}"/>
              </a:ext>
            </a:extLst>
          </p:cNvPr>
          <p:cNvGrpSpPr/>
          <p:nvPr/>
        </p:nvGrpSpPr>
        <p:grpSpPr>
          <a:xfrm>
            <a:off x="7665476" y="2151111"/>
            <a:ext cx="4874733" cy="1101134"/>
            <a:chOff x="4204186" y="1661229"/>
            <a:chExt cx="5436002" cy="1227917"/>
          </a:xfrm>
        </p:grpSpPr>
        <p:pic>
          <p:nvPicPr>
            <p:cNvPr id="19" name="Grafik 18" descr="Puzzle">
              <a:extLst>
                <a:ext uri="{FF2B5EF4-FFF2-40B4-BE49-F238E27FC236}">
                  <a16:creationId xmlns:a16="http://schemas.microsoft.com/office/drawing/2014/main" id="{07383F8F-A487-4721-ACB1-02C50A87C1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1558114">
              <a:off x="4204186" y="1661229"/>
              <a:ext cx="1227917" cy="1227917"/>
            </a:xfrm>
            <a:prstGeom prst="rect">
              <a:avLst/>
            </a:prstGeom>
          </p:spPr>
        </p:pic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C1239FA7-E1CC-44F0-AD6B-4095DD39A66A}"/>
                </a:ext>
              </a:extLst>
            </p:cNvPr>
            <p:cNvSpPr txBox="1"/>
            <p:nvPr/>
          </p:nvSpPr>
          <p:spPr>
            <a:xfrm>
              <a:off x="5432102" y="1834859"/>
              <a:ext cx="4208086" cy="720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600" dirty="0">
                  <a:solidFill>
                    <a:srgbClr val="DBDBDB"/>
                  </a:solidFill>
                  <a:latin typeface="Karla ExtraBold" panose="020B0004030503030003" pitchFamily="34" charset="0"/>
                </a:rPr>
                <a:t>6 </a:t>
              </a:r>
              <a:r>
                <a:rPr lang="de-DE" sz="2400" dirty="0">
                  <a:solidFill>
                    <a:srgbClr val="DBDBDB"/>
                  </a:solidFill>
                  <a:latin typeface="Karla SemiBold" panose="020B0004030503030003" pitchFamily="34" charset="0"/>
                </a:rPr>
                <a:t> Ausstellen</a:t>
              </a:r>
            </a:p>
          </p:txBody>
        </p:sp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50B21CC1-9640-4C83-AACB-949B8F9FD3E5}"/>
              </a:ext>
            </a:extLst>
          </p:cNvPr>
          <p:cNvGrpSpPr/>
          <p:nvPr/>
        </p:nvGrpSpPr>
        <p:grpSpPr>
          <a:xfrm>
            <a:off x="2990096" y="2906113"/>
            <a:ext cx="4941187" cy="1159811"/>
            <a:chOff x="3939187" y="1601763"/>
            <a:chExt cx="5231342" cy="1227917"/>
          </a:xfrm>
        </p:grpSpPr>
        <p:pic>
          <p:nvPicPr>
            <p:cNvPr id="23" name="Grafik 22" descr="Puzzle">
              <a:extLst>
                <a:ext uri="{FF2B5EF4-FFF2-40B4-BE49-F238E27FC236}">
                  <a16:creationId xmlns:a16="http://schemas.microsoft.com/office/drawing/2014/main" id="{8B955BE3-33F2-4EA0-A2D4-6AAEA3BD01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3896248">
              <a:off x="3939187" y="1601763"/>
              <a:ext cx="1227917" cy="1227917"/>
            </a:xfrm>
            <a:prstGeom prst="rect">
              <a:avLst/>
            </a:prstGeom>
          </p:spPr>
        </p:pic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1AFA2E51-9D81-4425-BA67-2B6479144C11}"/>
                </a:ext>
              </a:extLst>
            </p:cNvPr>
            <p:cNvSpPr txBox="1"/>
            <p:nvPr/>
          </p:nvSpPr>
          <p:spPr>
            <a:xfrm>
              <a:off x="5432103" y="1834859"/>
              <a:ext cx="3738426" cy="684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600" dirty="0">
                  <a:solidFill>
                    <a:srgbClr val="DBDBDB"/>
                  </a:solidFill>
                  <a:latin typeface="Karla ExtraBold" panose="020B0004030503030003" pitchFamily="34" charset="0"/>
                </a:rPr>
                <a:t>3 </a:t>
              </a:r>
              <a:r>
                <a:rPr lang="de-DE" sz="2400" dirty="0">
                  <a:solidFill>
                    <a:srgbClr val="DBDBDB"/>
                  </a:solidFill>
                  <a:latin typeface="Karla SemiBold" panose="020B0004030503030003" pitchFamily="34" charset="0"/>
                </a:rPr>
                <a:t> Partner suchen</a:t>
              </a: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15E25185-2CAA-4D9F-99F8-E43BC7475DC8}"/>
              </a:ext>
            </a:extLst>
          </p:cNvPr>
          <p:cNvGrpSpPr/>
          <p:nvPr/>
        </p:nvGrpSpPr>
        <p:grpSpPr>
          <a:xfrm>
            <a:off x="2794627" y="4430266"/>
            <a:ext cx="4874733" cy="1101134"/>
            <a:chOff x="4204186" y="1661229"/>
            <a:chExt cx="5436002" cy="1227917"/>
          </a:xfrm>
        </p:grpSpPr>
        <p:pic>
          <p:nvPicPr>
            <p:cNvPr id="26" name="Grafik 25" descr="Puzzle">
              <a:extLst>
                <a:ext uri="{FF2B5EF4-FFF2-40B4-BE49-F238E27FC236}">
                  <a16:creationId xmlns:a16="http://schemas.microsoft.com/office/drawing/2014/main" id="{BB553156-B2A4-4CF6-9AEA-975F89D474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8987837">
              <a:off x="4204186" y="1661229"/>
              <a:ext cx="1227917" cy="1227917"/>
            </a:xfrm>
            <a:prstGeom prst="rect">
              <a:avLst/>
            </a:prstGeom>
          </p:spPr>
        </p:pic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31969235-B3BA-408B-BBE3-A686B4FA3BF2}"/>
                </a:ext>
              </a:extLst>
            </p:cNvPr>
            <p:cNvSpPr txBox="1"/>
            <p:nvPr/>
          </p:nvSpPr>
          <p:spPr>
            <a:xfrm>
              <a:off x="5432102" y="1834859"/>
              <a:ext cx="4208086" cy="720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600" dirty="0">
                  <a:solidFill>
                    <a:srgbClr val="DBDBDB"/>
                  </a:solidFill>
                  <a:latin typeface="Karla ExtraBold" panose="020B0004030503030003" pitchFamily="34" charset="0"/>
                </a:rPr>
                <a:t>4 </a:t>
              </a:r>
              <a:r>
                <a:rPr lang="de-DE" sz="2400" dirty="0">
                  <a:solidFill>
                    <a:srgbClr val="DBDBDB"/>
                  </a:solidFill>
                  <a:latin typeface="Karla SemiBold" panose="020B0004030503030003" pitchFamily="34" charset="0"/>
                </a:rPr>
                <a:t> Austausch leben</a:t>
              </a:r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F79A2BF1-FF28-4DC2-AA33-D712699D5E31}"/>
              </a:ext>
            </a:extLst>
          </p:cNvPr>
          <p:cNvGrpSpPr/>
          <p:nvPr/>
        </p:nvGrpSpPr>
        <p:grpSpPr>
          <a:xfrm>
            <a:off x="6996833" y="759399"/>
            <a:ext cx="4874733" cy="1101134"/>
            <a:chOff x="4204186" y="1661229"/>
            <a:chExt cx="5436002" cy="1227917"/>
          </a:xfrm>
        </p:grpSpPr>
        <p:pic>
          <p:nvPicPr>
            <p:cNvPr id="29" name="Grafik 28" descr="Puzzle">
              <a:extLst>
                <a:ext uri="{FF2B5EF4-FFF2-40B4-BE49-F238E27FC236}">
                  <a16:creationId xmlns:a16="http://schemas.microsoft.com/office/drawing/2014/main" id="{B74F30F9-C009-4EDB-9CED-96846B27C9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5762833">
              <a:off x="4204186" y="1661229"/>
              <a:ext cx="1227917" cy="1227917"/>
            </a:xfrm>
            <a:prstGeom prst="rect">
              <a:avLst/>
            </a:prstGeom>
          </p:spPr>
        </p:pic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BF0ACA22-BF29-428B-B60C-9299AF529061}"/>
                </a:ext>
              </a:extLst>
            </p:cNvPr>
            <p:cNvSpPr txBox="1"/>
            <p:nvPr/>
          </p:nvSpPr>
          <p:spPr>
            <a:xfrm>
              <a:off x="5432102" y="1834859"/>
              <a:ext cx="4208086" cy="720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600" dirty="0">
                  <a:solidFill>
                    <a:srgbClr val="DBDBDB"/>
                  </a:solidFill>
                  <a:latin typeface="Karla ExtraBold" panose="020B0004030503030003" pitchFamily="34" charset="0"/>
                </a:rPr>
                <a:t>5 </a:t>
              </a:r>
              <a:r>
                <a:rPr lang="de-DE" sz="2400" dirty="0">
                  <a:solidFill>
                    <a:srgbClr val="DBDBDB"/>
                  </a:solidFill>
                  <a:latin typeface="Karla SemiBold" panose="020B0004030503030003" pitchFamily="34" charset="0"/>
                </a:rPr>
                <a:t> Service anbieten</a:t>
              </a:r>
            </a:p>
          </p:txBody>
        </p:sp>
      </p:grp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63BAA222-F374-4F79-8F17-AC395A48A25C}"/>
              </a:ext>
            </a:extLst>
          </p:cNvPr>
          <p:cNvGrpSpPr/>
          <p:nvPr/>
        </p:nvGrpSpPr>
        <p:grpSpPr>
          <a:xfrm>
            <a:off x="7665476" y="3814727"/>
            <a:ext cx="4874733" cy="1101134"/>
            <a:chOff x="4204186" y="1661229"/>
            <a:chExt cx="5436002" cy="1227917"/>
          </a:xfrm>
        </p:grpSpPr>
        <p:pic>
          <p:nvPicPr>
            <p:cNvPr id="32" name="Grafik 31" descr="Puzzle">
              <a:extLst>
                <a:ext uri="{FF2B5EF4-FFF2-40B4-BE49-F238E27FC236}">
                  <a16:creationId xmlns:a16="http://schemas.microsoft.com/office/drawing/2014/main" id="{B97C97E4-6CF8-4D6B-A65B-A9F387889F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20193598">
              <a:off x="4204186" y="1661229"/>
              <a:ext cx="1227917" cy="1227917"/>
            </a:xfrm>
            <a:prstGeom prst="rect">
              <a:avLst/>
            </a:prstGeom>
          </p:spPr>
        </p:pic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B437478F-2A58-42D7-9859-E42B7FD34827}"/>
                </a:ext>
              </a:extLst>
            </p:cNvPr>
            <p:cNvSpPr txBox="1"/>
            <p:nvPr/>
          </p:nvSpPr>
          <p:spPr>
            <a:xfrm>
              <a:off x="5432102" y="1834859"/>
              <a:ext cx="4208086" cy="720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600" dirty="0">
                  <a:solidFill>
                    <a:srgbClr val="DBDBDB"/>
                  </a:solidFill>
                  <a:latin typeface="Karla ExtraBold" panose="020B0004030503030003" pitchFamily="34" charset="0"/>
                </a:rPr>
                <a:t>7 </a:t>
              </a:r>
              <a:r>
                <a:rPr lang="de-DE" sz="2400" dirty="0">
                  <a:solidFill>
                    <a:srgbClr val="DBDBDB"/>
                  </a:solidFill>
                  <a:latin typeface="Karla SemiBold" panose="020B0004030503030003" pitchFamily="34" charset="0"/>
                </a:rPr>
                <a:t> Verteilen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391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3" name="Titel 3">
            <a:extLst>
              <a:ext uri="{FF2B5EF4-FFF2-40B4-BE49-F238E27FC236}">
                <a16:creationId xmlns:a16="http://schemas.microsoft.com/office/drawing/2014/main" id="{00F426CB-B0C9-9D43-CA9A-28EC1B4DF235}"/>
              </a:ext>
            </a:extLst>
          </p:cNvPr>
          <p:cNvSpPr txBox="1">
            <a:spLocks/>
          </p:cNvSpPr>
          <p:nvPr/>
        </p:nvSpPr>
        <p:spPr>
          <a:xfrm>
            <a:off x="1296941" y="732129"/>
            <a:ext cx="4656183" cy="33556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r>
              <a:rPr lang="de-DE" sz="5200" b="1" dirty="0" err="1">
                <a:solidFill>
                  <a:srgbClr val="DBDBDB"/>
                </a:solidFill>
                <a:latin typeface="Karla"/>
                <a:cs typeface="Calibri Light"/>
              </a:rPr>
              <a:t>Artistic</a:t>
            </a:r>
            <a:r>
              <a:rPr lang="de-DE" sz="5200" b="1" dirty="0">
                <a:solidFill>
                  <a:srgbClr val="DBDBDB"/>
                </a:solidFill>
                <a:latin typeface="Karla"/>
                <a:cs typeface="Calibri Light"/>
              </a:rPr>
              <a:t> Experiments</a:t>
            </a:r>
            <a:endParaRPr lang="de-DE" sz="7700" b="1" dirty="0">
              <a:solidFill>
                <a:srgbClr val="DBDBDB"/>
              </a:solidFill>
              <a:latin typeface="Karla"/>
              <a:cs typeface="Calibri Light"/>
            </a:endParaRPr>
          </a:p>
          <a:p>
            <a:pPr>
              <a:lnSpc>
                <a:spcPct val="130000"/>
              </a:lnSpc>
            </a:pP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  <a:t>01 | </a:t>
            </a:r>
            <a:r>
              <a:rPr lang="de-DE" sz="3200" b="1" dirty="0">
                <a:solidFill>
                  <a:srgbClr val="9CC9C9"/>
                </a:solidFill>
                <a:latin typeface="Karla"/>
                <a:cs typeface="Calibri Light"/>
              </a:rPr>
              <a:t>Der Rahmen</a:t>
            </a:r>
            <a:endParaRPr lang="de-DE" sz="3200" b="1" dirty="0">
              <a:solidFill>
                <a:srgbClr val="9CC9C9"/>
              </a:solidFill>
              <a:ea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4316309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617BF3ED-825E-4803-9FF3-891A8A776AE0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E6FF407D-C04C-4F64-B017-A70F54CCF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7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A3855628-F902-4074-B605-27104AE38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8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50694E81-B811-4FB5-819D-4FD43823D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FFD87FD6-E31C-46E0-B36D-B18A2C17B2B3}"/>
              </a:ext>
            </a:extLst>
          </p:cNvPr>
          <p:cNvSpPr/>
          <p:nvPr/>
        </p:nvSpPr>
        <p:spPr>
          <a:xfrm rot="16200000">
            <a:off x="-185587" y="2394756"/>
            <a:ext cx="4735065" cy="1446550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DEN RAHMEN </a:t>
            </a:r>
            <a:b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</a:br>
            <a: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SETZEN</a:t>
            </a:r>
            <a:endParaRPr lang="de-DE" sz="4400" dirty="0"/>
          </a:p>
        </p:txBody>
      </p: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5DF3EEAA-A9EF-41C8-A5D4-1C1CA1F85307}"/>
              </a:ext>
            </a:extLst>
          </p:cNvPr>
          <p:cNvCxnSpPr>
            <a:cxnSpLocks/>
          </p:cNvCxnSpPr>
          <p:nvPr/>
        </p:nvCxnSpPr>
        <p:spPr>
          <a:xfrm>
            <a:off x="3709358" y="1415435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feld 30">
            <a:extLst>
              <a:ext uri="{FF2B5EF4-FFF2-40B4-BE49-F238E27FC236}">
                <a16:creationId xmlns:a16="http://schemas.microsoft.com/office/drawing/2014/main" id="{2EF0B1E9-D610-4E8C-9D1B-15EC987928CC}"/>
              </a:ext>
            </a:extLst>
          </p:cNvPr>
          <p:cNvSpPr txBox="1"/>
          <p:nvPr/>
        </p:nvSpPr>
        <p:spPr>
          <a:xfrm>
            <a:off x="3709355" y="3225749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Projektmanagement, Rollen und Regeln festlegen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11FE7F2F-0373-4FC0-9A13-D28123E93EBE}"/>
              </a:ext>
            </a:extLst>
          </p:cNvPr>
          <p:cNvSpPr txBox="1"/>
          <p:nvPr/>
        </p:nvSpPr>
        <p:spPr>
          <a:xfrm>
            <a:off x="3709357" y="1692277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Stakeholder mitnehmen</a:t>
            </a:r>
          </a:p>
        </p:txBody>
      </p:sp>
      <p:cxnSp>
        <p:nvCxnSpPr>
          <p:cNvPr id="33" name="Gerader Verbinder 32">
            <a:extLst>
              <a:ext uri="{FF2B5EF4-FFF2-40B4-BE49-F238E27FC236}">
                <a16:creationId xmlns:a16="http://schemas.microsoft.com/office/drawing/2014/main" id="{335610D5-E59B-4859-8B74-66594EEEE5A1}"/>
              </a:ext>
            </a:extLst>
          </p:cNvPr>
          <p:cNvCxnSpPr>
            <a:cxnSpLocks/>
          </p:cNvCxnSpPr>
          <p:nvPr/>
        </p:nvCxnSpPr>
        <p:spPr>
          <a:xfrm>
            <a:off x="3709358" y="2206932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>
            <a:extLst>
              <a:ext uri="{FF2B5EF4-FFF2-40B4-BE49-F238E27FC236}">
                <a16:creationId xmlns:a16="http://schemas.microsoft.com/office/drawing/2014/main" id="{51419BA6-B068-4D53-AF8E-0554308B5E38}"/>
              </a:ext>
            </a:extLst>
          </p:cNvPr>
          <p:cNvSpPr txBox="1"/>
          <p:nvPr/>
        </p:nvSpPr>
        <p:spPr>
          <a:xfrm>
            <a:off x="3709357" y="2434253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Budget und Zeitrahmen fixieren</a:t>
            </a:r>
          </a:p>
        </p:txBody>
      </p: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218FE4D8-251C-400B-9FCC-E734EE66BFEE}"/>
              </a:ext>
            </a:extLst>
          </p:cNvPr>
          <p:cNvCxnSpPr>
            <a:cxnSpLocks/>
          </p:cNvCxnSpPr>
          <p:nvPr/>
        </p:nvCxnSpPr>
        <p:spPr>
          <a:xfrm>
            <a:off x="3709358" y="2998429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90E97BA2-9AB1-4298-8BFA-31AAC20B1A2B}"/>
              </a:ext>
            </a:extLst>
          </p:cNvPr>
          <p:cNvSpPr txBox="1"/>
          <p:nvPr/>
        </p:nvSpPr>
        <p:spPr>
          <a:xfrm>
            <a:off x="3709356" y="913024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Zielgruppe definieren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DE514008-C654-4DA7-9D91-3E50A08F2419}"/>
              </a:ext>
            </a:extLst>
          </p:cNvPr>
          <p:cNvCxnSpPr>
            <a:cxnSpLocks/>
          </p:cNvCxnSpPr>
          <p:nvPr/>
        </p:nvCxnSpPr>
        <p:spPr>
          <a:xfrm>
            <a:off x="3776033" y="3827104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>
            <a:extLst>
              <a:ext uri="{FF2B5EF4-FFF2-40B4-BE49-F238E27FC236}">
                <a16:creationId xmlns:a16="http://schemas.microsoft.com/office/drawing/2014/main" id="{1CB3C1F8-D094-4524-B770-F536D03B560B}"/>
              </a:ext>
            </a:extLst>
          </p:cNvPr>
          <p:cNvSpPr txBox="1"/>
          <p:nvPr/>
        </p:nvSpPr>
        <p:spPr>
          <a:xfrm>
            <a:off x="3709354" y="4041121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Technische und physische Voraussetzungen prüfen</a:t>
            </a:r>
          </a:p>
        </p:txBody>
      </p: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7D05676E-ED5E-42DF-8AE1-B1FDEE13D381}"/>
              </a:ext>
            </a:extLst>
          </p:cNvPr>
          <p:cNvCxnSpPr>
            <a:cxnSpLocks/>
          </p:cNvCxnSpPr>
          <p:nvPr/>
        </p:nvCxnSpPr>
        <p:spPr>
          <a:xfrm>
            <a:off x="3776033" y="4608154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>
            <a:extLst>
              <a:ext uri="{FF2B5EF4-FFF2-40B4-BE49-F238E27FC236}">
                <a16:creationId xmlns:a16="http://schemas.microsoft.com/office/drawing/2014/main" id="{D0DAA74B-5F21-4F5D-82C1-2D6FC8918C34}"/>
              </a:ext>
            </a:extLst>
          </p:cNvPr>
          <p:cNvSpPr txBox="1"/>
          <p:nvPr/>
        </p:nvSpPr>
        <p:spPr>
          <a:xfrm>
            <a:off x="3709353" y="4801735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Rechte klären</a:t>
            </a:r>
          </a:p>
        </p:txBody>
      </p:sp>
    </p:spTree>
    <p:extLst>
      <p:ext uri="{BB962C8B-B14F-4D97-AF65-F5344CB8AC3E}">
        <p14:creationId xmlns:p14="http://schemas.microsoft.com/office/powerpoint/2010/main" val="2015319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617BF3ED-825E-4803-9FF3-891A8A776AE0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E6FF407D-C04C-4F64-B017-A70F54CCF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7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A3855628-F902-4074-B605-27104AE38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8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50694E81-B811-4FB5-819D-4FD43823D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FFD87FD6-E31C-46E0-B36D-B18A2C17B2B3}"/>
              </a:ext>
            </a:extLst>
          </p:cNvPr>
          <p:cNvSpPr/>
          <p:nvPr/>
        </p:nvSpPr>
        <p:spPr>
          <a:xfrm rot="16200000">
            <a:off x="-270321" y="2310022"/>
            <a:ext cx="4904533" cy="1446550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BEISPIEL</a:t>
            </a:r>
            <a:b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</a:br>
            <a: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ART PROGRAM</a:t>
            </a:r>
            <a:endParaRPr lang="de-DE" sz="4400" dirty="0"/>
          </a:p>
        </p:txBody>
      </p: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5DF3EEAA-A9EF-41C8-A5D4-1C1CA1F85307}"/>
              </a:ext>
            </a:extLst>
          </p:cNvPr>
          <p:cNvCxnSpPr>
            <a:cxnSpLocks/>
          </p:cNvCxnSpPr>
          <p:nvPr/>
        </p:nvCxnSpPr>
        <p:spPr>
          <a:xfrm>
            <a:off x="3709358" y="1415435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feld 30">
            <a:extLst>
              <a:ext uri="{FF2B5EF4-FFF2-40B4-BE49-F238E27FC236}">
                <a16:creationId xmlns:a16="http://schemas.microsoft.com/office/drawing/2014/main" id="{2EF0B1E9-D610-4E8C-9D1B-15EC987928CC}"/>
              </a:ext>
            </a:extLst>
          </p:cNvPr>
          <p:cNvSpPr txBox="1"/>
          <p:nvPr/>
        </p:nvSpPr>
        <p:spPr>
          <a:xfrm>
            <a:off x="3709355" y="3225749"/>
            <a:ext cx="7247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Projektkoordination, regelmäßige Meetings und Vorgaben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11FE7F2F-0373-4FC0-9A13-D28123E93EBE}"/>
              </a:ext>
            </a:extLst>
          </p:cNvPr>
          <p:cNvSpPr txBox="1"/>
          <p:nvPr/>
        </p:nvSpPr>
        <p:spPr>
          <a:xfrm>
            <a:off x="3709357" y="1692277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>
                <a:solidFill>
                  <a:srgbClr val="DBDBDB"/>
                </a:solidFill>
                <a:latin typeface="Karla" panose="020B0004030503030003" pitchFamily="34" charset="0"/>
              </a:rPr>
              <a:t>Commitment</a:t>
            </a:r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 der Abteilung </a:t>
            </a:r>
          </a:p>
        </p:txBody>
      </p:sp>
      <p:cxnSp>
        <p:nvCxnSpPr>
          <p:cNvPr id="33" name="Gerader Verbinder 32">
            <a:extLst>
              <a:ext uri="{FF2B5EF4-FFF2-40B4-BE49-F238E27FC236}">
                <a16:creationId xmlns:a16="http://schemas.microsoft.com/office/drawing/2014/main" id="{335610D5-E59B-4859-8B74-66594EEEE5A1}"/>
              </a:ext>
            </a:extLst>
          </p:cNvPr>
          <p:cNvCxnSpPr>
            <a:cxnSpLocks/>
          </p:cNvCxnSpPr>
          <p:nvPr/>
        </p:nvCxnSpPr>
        <p:spPr>
          <a:xfrm>
            <a:off x="3709358" y="2206932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>
            <a:extLst>
              <a:ext uri="{FF2B5EF4-FFF2-40B4-BE49-F238E27FC236}">
                <a16:creationId xmlns:a16="http://schemas.microsoft.com/office/drawing/2014/main" id="{51419BA6-B068-4D53-AF8E-0554308B5E38}"/>
              </a:ext>
            </a:extLst>
          </p:cNvPr>
          <p:cNvSpPr txBox="1"/>
          <p:nvPr/>
        </p:nvSpPr>
        <p:spPr>
          <a:xfrm>
            <a:off x="3709357" y="2434253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6.300 Euro</a:t>
            </a:r>
          </a:p>
        </p:txBody>
      </p: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218FE4D8-251C-400B-9FCC-E734EE66BFEE}"/>
              </a:ext>
            </a:extLst>
          </p:cNvPr>
          <p:cNvCxnSpPr>
            <a:cxnSpLocks/>
          </p:cNvCxnSpPr>
          <p:nvPr/>
        </p:nvCxnSpPr>
        <p:spPr>
          <a:xfrm>
            <a:off x="3709358" y="2998429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90E97BA2-9AB1-4298-8BFA-31AAC20B1A2B}"/>
              </a:ext>
            </a:extLst>
          </p:cNvPr>
          <p:cNvSpPr txBox="1"/>
          <p:nvPr/>
        </p:nvSpPr>
        <p:spPr>
          <a:xfrm>
            <a:off x="3709356" y="913024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Kunststudierende von drei österr. Kunstunis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DE514008-C654-4DA7-9D91-3E50A08F2419}"/>
              </a:ext>
            </a:extLst>
          </p:cNvPr>
          <p:cNvCxnSpPr>
            <a:cxnSpLocks/>
          </p:cNvCxnSpPr>
          <p:nvPr/>
        </p:nvCxnSpPr>
        <p:spPr>
          <a:xfrm>
            <a:off x="3776033" y="3827104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>
            <a:extLst>
              <a:ext uri="{FF2B5EF4-FFF2-40B4-BE49-F238E27FC236}">
                <a16:creationId xmlns:a16="http://schemas.microsoft.com/office/drawing/2014/main" id="{1CB3C1F8-D094-4524-B770-F536D03B560B}"/>
              </a:ext>
            </a:extLst>
          </p:cNvPr>
          <p:cNvSpPr txBox="1"/>
          <p:nvPr/>
        </p:nvSpPr>
        <p:spPr>
          <a:xfrm>
            <a:off x="3709355" y="4023638"/>
            <a:ext cx="68308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Labs Infrastruktur und Räume für Präsentation virtuell und physisch</a:t>
            </a:r>
          </a:p>
        </p:txBody>
      </p: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FDF5B0FA-9A71-4887-B1A3-D690BBB0D35D}"/>
              </a:ext>
            </a:extLst>
          </p:cNvPr>
          <p:cNvCxnSpPr>
            <a:cxnSpLocks/>
          </p:cNvCxnSpPr>
          <p:nvPr/>
        </p:nvCxnSpPr>
        <p:spPr>
          <a:xfrm>
            <a:off x="3776033" y="4893904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>
            <a:extLst>
              <a:ext uri="{FF2B5EF4-FFF2-40B4-BE49-F238E27FC236}">
                <a16:creationId xmlns:a16="http://schemas.microsoft.com/office/drawing/2014/main" id="{4C6BEC7D-5BE2-4F06-AA8D-427B6EFC53DE}"/>
              </a:ext>
            </a:extLst>
          </p:cNvPr>
          <p:cNvSpPr txBox="1"/>
          <p:nvPr/>
        </p:nvSpPr>
        <p:spPr>
          <a:xfrm>
            <a:off x="3718880" y="5071441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Material PDM – Kunstwerke CC-BY</a:t>
            </a:r>
          </a:p>
        </p:txBody>
      </p:sp>
    </p:spTree>
    <p:extLst>
      <p:ext uri="{BB962C8B-B14F-4D97-AF65-F5344CB8AC3E}">
        <p14:creationId xmlns:p14="http://schemas.microsoft.com/office/powerpoint/2010/main" val="162767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3" name="Titel 3">
            <a:extLst>
              <a:ext uri="{FF2B5EF4-FFF2-40B4-BE49-F238E27FC236}">
                <a16:creationId xmlns:a16="http://schemas.microsoft.com/office/drawing/2014/main" id="{00F426CB-B0C9-9D43-CA9A-28EC1B4DF235}"/>
              </a:ext>
            </a:extLst>
          </p:cNvPr>
          <p:cNvSpPr txBox="1">
            <a:spLocks/>
          </p:cNvSpPr>
          <p:nvPr/>
        </p:nvSpPr>
        <p:spPr>
          <a:xfrm>
            <a:off x="1296941" y="732129"/>
            <a:ext cx="4656183" cy="33556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r>
              <a:rPr lang="de-DE" sz="5200" b="1" dirty="0" err="1">
                <a:solidFill>
                  <a:srgbClr val="DBDBDB"/>
                </a:solidFill>
                <a:latin typeface="Karla"/>
                <a:cs typeface="Calibri Light"/>
              </a:rPr>
              <a:t>Artistic</a:t>
            </a:r>
            <a:r>
              <a:rPr lang="de-DE" sz="5200" b="1" dirty="0">
                <a:solidFill>
                  <a:srgbClr val="DBDBDB"/>
                </a:solidFill>
                <a:latin typeface="Karla"/>
                <a:cs typeface="Calibri Light"/>
              </a:rPr>
              <a:t> Experiments</a:t>
            </a:r>
            <a:endParaRPr lang="de-DE" sz="7700" b="1" dirty="0">
              <a:solidFill>
                <a:srgbClr val="DBDBDB"/>
              </a:solidFill>
              <a:latin typeface="Karla"/>
              <a:cs typeface="Calibri Light"/>
            </a:endParaRPr>
          </a:p>
          <a:p>
            <a:pPr>
              <a:lnSpc>
                <a:spcPct val="130000"/>
              </a:lnSpc>
            </a:pP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  <a:t>02 | </a:t>
            </a:r>
            <a:r>
              <a:rPr lang="de-DE" sz="3200" b="1" dirty="0">
                <a:solidFill>
                  <a:srgbClr val="9CC9C9"/>
                </a:solidFill>
                <a:latin typeface="Karla"/>
                <a:cs typeface="Calibri Light"/>
              </a:rPr>
              <a:t>Das Material</a:t>
            </a:r>
            <a:endParaRPr lang="de-DE" sz="3200" b="1" dirty="0">
              <a:solidFill>
                <a:srgbClr val="9CC9C9"/>
              </a:solidFill>
              <a:ea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4037902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843E41D8-2F65-49B6-93E1-5B8E2978FD0C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13">
            <a:extLst>
              <a:ext uri="{FF2B5EF4-FFF2-40B4-BE49-F238E27FC236}">
                <a16:creationId xmlns:a16="http://schemas.microsoft.com/office/drawing/2014/main" id="{B8278AFB-EB5C-4138-988C-97AB530BD3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3390F1C9-978A-47F1-ACBF-A896A9DA90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CCD10483-0ED4-41DB-83FE-C4F7A2992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EB1F3EF1-6688-4281-8767-4464E0B0B896}"/>
              </a:ext>
            </a:extLst>
          </p:cNvPr>
          <p:cNvSpPr txBox="1"/>
          <p:nvPr/>
        </p:nvSpPr>
        <p:spPr>
          <a:xfrm>
            <a:off x="1763555" y="1492370"/>
            <a:ext cx="4865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rgbClr val="9CC9C9"/>
                </a:solidFill>
                <a:latin typeface="Karla Bold" panose="020B0004030503030003" pitchFamily="34" charset="0"/>
              </a:rPr>
              <a:t>Verwendung der Präsentation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169DC28-820C-4A7A-8061-5A65E8AA9435}"/>
              </a:ext>
            </a:extLst>
          </p:cNvPr>
          <p:cNvSpPr txBox="1"/>
          <p:nvPr/>
        </p:nvSpPr>
        <p:spPr>
          <a:xfrm>
            <a:off x="1837426" y="2193049"/>
            <a:ext cx="3579962" cy="2031325"/>
          </a:xfrm>
          <a:prstGeom prst="rect">
            <a:avLst/>
          </a:prstGeom>
          <a:solidFill>
            <a:srgbClr val="DBDBDB"/>
          </a:solidFill>
        </p:spPr>
        <p:txBody>
          <a:bodyPr wrap="square" rtlCol="0">
            <a:spAutoFit/>
          </a:bodyPr>
          <a:lstStyle/>
          <a:p>
            <a:r>
              <a:rPr lang="de-DE" dirty="0"/>
              <a:t>Diese Präsentation können Sie verwenden gemäß der Lizenz</a:t>
            </a:r>
            <a:br>
              <a:rPr lang="de-DE" dirty="0"/>
            </a:br>
            <a:r>
              <a:rPr lang="de-DE" dirty="0"/>
              <a:t>Creative Commons CC-BY-SA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/>
              <a:t>Wir danken für Ihren Respekt!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71209663-8FD6-4D7B-8551-69DFE654C26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375" y="3148529"/>
            <a:ext cx="1227411" cy="42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2791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FF457226-3674-4A6B-AA7B-924F51492B9A}"/>
              </a:ext>
            </a:extLst>
          </p:cNvPr>
          <p:cNvSpPr/>
          <p:nvPr/>
        </p:nvSpPr>
        <p:spPr>
          <a:xfrm rot="16200000">
            <a:off x="-295360" y="2331817"/>
            <a:ext cx="4984070" cy="1200329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36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WEB RESIDENCY 2021</a:t>
            </a:r>
            <a:endParaRPr lang="de-DE" sz="3600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A0368F3A-3519-4353-8CCE-23A5613572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2800" y="666750"/>
            <a:ext cx="3556000" cy="3320361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0FA9A0C-F936-4847-BCDB-AB172A1A71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39001" y="2162731"/>
            <a:ext cx="3489282" cy="332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2507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4734F9C0-9C50-4A07-BCC8-C6C1569988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562" y="439946"/>
            <a:ext cx="7999508" cy="4984069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FF457226-3674-4A6B-AA7B-924F51492B9A}"/>
              </a:ext>
            </a:extLst>
          </p:cNvPr>
          <p:cNvSpPr/>
          <p:nvPr/>
        </p:nvSpPr>
        <p:spPr>
          <a:xfrm rot="16200000">
            <a:off x="-295360" y="2331817"/>
            <a:ext cx="4984070" cy="1200329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36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WEB RESIDENCY 2022</a:t>
            </a:r>
            <a:endParaRPr lang="de-DE" sz="360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992B013-1C94-4831-938F-22A54396FB77}"/>
              </a:ext>
            </a:extLst>
          </p:cNvPr>
          <p:cNvSpPr txBox="1"/>
          <p:nvPr/>
        </p:nvSpPr>
        <p:spPr>
          <a:xfrm rot="16200000">
            <a:off x="10253453" y="3985404"/>
            <a:ext cx="2746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DBDBDB"/>
                </a:solidFill>
                <a:latin typeface="Karla" panose="020B0004030503030003" pitchFamily="34" charset="0"/>
              </a:rPr>
              <a:t>Collage Martin Krickl</a:t>
            </a:r>
          </a:p>
        </p:txBody>
      </p:sp>
    </p:spTree>
    <p:extLst>
      <p:ext uri="{BB962C8B-B14F-4D97-AF65-F5344CB8AC3E}">
        <p14:creationId xmlns:p14="http://schemas.microsoft.com/office/powerpoint/2010/main" val="4940251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C5F0BEF-C549-4859-B166-949280E601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75" y="887468"/>
            <a:ext cx="7781027" cy="3838640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5469B5DA-AC59-4B65-A1D3-7D4AAEBF9D8D}"/>
              </a:ext>
            </a:extLst>
          </p:cNvPr>
          <p:cNvSpPr txBox="1"/>
          <p:nvPr/>
        </p:nvSpPr>
        <p:spPr>
          <a:xfrm>
            <a:off x="8828734" y="887468"/>
            <a:ext cx="2437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DBDBDB"/>
                </a:solidFill>
                <a:latin typeface="Karla Bold" panose="020B0004030503030003" pitchFamily="34" charset="0"/>
              </a:rPr>
              <a:t>Luftbilder</a:t>
            </a:r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DCB8ECF1-B485-46CD-9844-B48FA3EDAFE3}"/>
              </a:ext>
            </a:extLst>
          </p:cNvPr>
          <p:cNvCxnSpPr/>
          <p:nvPr/>
        </p:nvCxnSpPr>
        <p:spPr>
          <a:xfrm>
            <a:off x="8902486" y="1410688"/>
            <a:ext cx="2007303" cy="0"/>
          </a:xfrm>
          <a:prstGeom prst="line">
            <a:avLst/>
          </a:prstGeom>
          <a:ln w="28575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899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617BF3ED-825E-4803-9FF3-891A8A776AE0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E6FF407D-C04C-4F64-B017-A70F54CCF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7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A3855628-F902-4074-B605-27104AE38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8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50694E81-B811-4FB5-819D-4FD43823D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FFD87FD6-E31C-46E0-B36D-B18A2C17B2B3}"/>
              </a:ext>
            </a:extLst>
          </p:cNvPr>
          <p:cNvSpPr/>
          <p:nvPr/>
        </p:nvSpPr>
        <p:spPr>
          <a:xfrm rot="16200000">
            <a:off x="57742" y="2522526"/>
            <a:ext cx="4735065" cy="1200329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36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ART PROGRAM</a:t>
            </a:r>
            <a:br>
              <a:rPr lang="de-DE" sz="3600" spc="300" dirty="0">
                <a:solidFill>
                  <a:srgbClr val="DBDBDB"/>
                </a:solidFill>
                <a:latin typeface="Karla ExtraBold" panose="020B0004030503030003" pitchFamily="34" charset="0"/>
              </a:rPr>
            </a:br>
            <a:r>
              <a:rPr lang="de-DE" sz="36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2022/2023</a:t>
            </a:r>
            <a:endParaRPr lang="de-DE" sz="3600" dirty="0"/>
          </a:p>
        </p:txBody>
      </p:sp>
      <p:pic>
        <p:nvPicPr>
          <p:cNvPr id="3" name="Grafik 3" descr="Ein Bild, das Text, Gebäude, draußen, Transport enthält.&#10;&#10;Beschreibung automatisch generiert.">
            <a:extLst>
              <a:ext uri="{FF2B5EF4-FFF2-40B4-BE49-F238E27FC236}">
                <a16:creationId xmlns:a16="http://schemas.microsoft.com/office/drawing/2014/main" id="{66268D67-3B46-E4D3-1A96-254CDE4056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7600" y="1133475"/>
            <a:ext cx="2743200" cy="1543050"/>
          </a:xfrm>
          <a:prstGeom prst="rect">
            <a:avLst/>
          </a:prstGeom>
        </p:spPr>
      </p:pic>
      <p:pic>
        <p:nvPicPr>
          <p:cNvPr id="4" name="Grafik 8">
            <a:extLst>
              <a:ext uri="{FF2B5EF4-FFF2-40B4-BE49-F238E27FC236}">
                <a16:creationId xmlns:a16="http://schemas.microsoft.com/office/drawing/2014/main" id="{09B45791-297F-84EB-2788-75C51A9B3D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7600" y="3358515"/>
            <a:ext cx="2743200" cy="1543050"/>
          </a:xfrm>
          <a:prstGeom prst="rect">
            <a:avLst/>
          </a:prstGeom>
        </p:spPr>
      </p:pic>
      <p:pic>
        <p:nvPicPr>
          <p:cNvPr id="9" name="Grafik 9" descr="Ein Bild, das Text enthält.&#10;&#10;Beschreibung automatisch generiert.">
            <a:extLst>
              <a:ext uri="{FF2B5EF4-FFF2-40B4-BE49-F238E27FC236}">
                <a16:creationId xmlns:a16="http://schemas.microsoft.com/office/drawing/2014/main" id="{3D5F8BAA-2D2E-F447-2746-569DEE7EF5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03440" y="1133475"/>
            <a:ext cx="2743200" cy="1543050"/>
          </a:xfrm>
          <a:prstGeom prst="rect">
            <a:avLst/>
          </a:prstGeom>
        </p:spPr>
      </p:pic>
      <p:pic>
        <p:nvPicPr>
          <p:cNvPr id="10" name="Grafik 10" descr="Ein Bild, das draußen, Strand, Handfläche, Baum enthält.&#10;&#10;Beschreibung automatisch generiert.">
            <a:extLst>
              <a:ext uri="{FF2B5EF4-FFF2-40B4-BE49-F238E27FC236}">
                <a16:creationId xmlns:a16="http://schemas.microsoft.com/office/drawing/2014/main" id="{B14FCEC9-4B6B-AC8C-6ACC-7D94E6BDA09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03440" y="3358515"/>
            <a:ext cx="2743200" cy="1543050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6FE6C91E-7FE3-D4CA-D132-0D32DB346F91}"/>
              </a:ext>
            </a:extLst>
          </p:cNvPr>
          <p:cNvSpPr txBox="1"/>
          <p:nvPr/>
        </p:nvSpPr>
        <p:spPr>
          <a:xfrm>
            <a:off x="3657600" y="278384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DBDBDB"/>
                </a:solidFill>
                <a:latin typeface="Karla"/>
              </a:rPr>
              <a:t>AKON</a:t>
            </a:r>
            <a:endParaRPr lang="de-DE" dirty="0">
              <a:solidFill>
                <a:srgbClr val="DBDBDB"/>
              </a:solidFill>
              <a:latin typeface="Karla"/>
              <a:cs typeface="Calibri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C40FB810-B9F7-23C3-498F-14BA9629D8E3}"/>
              </a:ext>
            </a:extLst>
          </p:cNvPr>
          <p:cNvSpPr txBox="1"/>
          <p:nvPr/>
        </p:nvSpPr>
        <p:spPr>
          <a:xfrm>
            <a:off x="7203440" y="275336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DBDBDB"/>
                </a:solidFill>
                <a:latin typeface="Karla"/>
              </a:rPr>
              <a:t>Wiener Zeitung</a:t>
            </a:r>
            <a:endParaRPr lang="de-DE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D669077-E16F-F2C8-4B87-7D3F3CC45B56}"/>
              </a:ext>
            </a:extLst>
          </p:cNvPr>
          <p:cNvSpPr txBox="1"/>
          <p:nvPr/>
        </p:nvSpPr>
        <p:spPr>
          <a:xfrm>
            <a:off x="3657600" y="4998719"/>
            <a:ext cx="285496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 err="1">
                <a:solidFill>
                  <a:srgbClr val="DBDBDB"/>
                </a:solidFill>
                <a:latin typeface="Karla"/>
              </a:rPr>
              <a:t>Botanische</a:t>
            </a:r>
            <a:r>
              <a:rPr lang="en-US" dirty="0">
                <a:solidFill>
                  <a:srgbClr val="DBDBDB"/>
                </a:solidFill>
                <a:latin typeface="Karla"/>
              </a:rPr>
              <a:t> </a:t>
            </a:r>
            <a:r>
              <a:rPr lang="en-US" dirty="0" err="1">
                <a:solidFill>
                  <a:srgbClr val="DBDBDB"/>
                </a:solidFill>
                <a:latin typeface="Karla"/>
              </a:rPr>
              <a:t>Illustrationen</a:t>
            </a:r>
            <a:endParaRPr lang="en-US" dirty="0">
              <a:solidFill>
                <a:srgbClr val="DBDBDB"/>
              </a:solidFill>
              <a:latin typeface="Karla"/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0E05F33B-A62E-57F7-B6A8-5840FF8B3577}"/>
              </a:ext>
            </a:extLst>
          </p:cNvPr>
          <p:cNvSpPr txBox="1"/>
          <p:nvPr/>
        </p:nvSpPr>
        <p:spPr>
          <a:xfrm>
            <a:off x="7203440" y="4998718"/>
            <a:ext cx="285496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 err="1">
                <a:solidFill>
                  <a:srgbClr val="DBDBDB"/>
                </a:solidFill>
                <a:latin typeface="Karla"/>
                <a:ea typeface="+mn-lt"/>
                <a:cs typeface="+mn-lt"/>
              </a:rPr>
              <a:t>Reiseberichte</a:t>
            </a:r>
            <a:r>
              <a:rPr lang="en-US" dirty="0">
                <a:solidFill>
                  <a:srgbClr val="DBDBDB"/>
                </a:solidFill>
                <a:latin typeface="Karla"/>
                <a:ea typeface="+mn-lt"/>
                <a:cs typeface="+mn-lt"/>
              </a:rPr>
              <a:t> 1501-1850</a:t>
            </a:r>
            <a:endParaRPr lang="de-DE" dirty="0">
              <a:solidFill>
                <a:srgbClr val="DBDBDB"/>
              </a:solidFill>
              <a:latin typeface="Karla"/>
              <a:cs typeface="Calibri"/>
            </a:endParaRPr>
          </a:p>
        </p:txBody>
      </p:sp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id="{6E2C853E-C189-40B0-8395-9EF4AFDB0642}"/>
              </a:ext>
            </a:extLst>
          </p:cNvPr>
          <p:cNvCxnSpPr/>
          <p:nvPr/>
        </p:nvCxnSpPr>
        <p:spPr>
          <a:xfrm>
            <a:off x="3667432" y="3112860"/>
            <a:ext cx="2654710" cy="0"/>
          </a:xfrm>
          <a:prstGeom prst="line">
            <a:avLst/>
          </a:prstGeom>
          <a:ln w="12700">
            <a:solidFill>
              <a:srgbClr val="DB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133B2F57-1CF7-4B5C-B7D6-910E20ADADBE}"/>
              </a:ext>
            </a:extLst>
          </p:cNvPr>
          <p:cNvCxnSpPr/>
          <p:nvPr/>
        </p:nvCxnSpPr>
        <p:spPr>
          <a:xfrm>
            <a:off x="7203440" y="3113810"/>
            <a:ext cx="2654710" cy="0"/>
          </a:xfrm>
          <a:prstGeom prst="line">
            <a:avLst/>
          </a:prstGeom>
          <a:ln w="12700">
            <a:solidFill>
              <a:srgbClr val="DB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>
            <a:extLst>
              <a:ext uri="{FF2B5EF4-FFF2-40B4-BE49-F238E27FC236}">
                <a16:creationId xmlns:a16="http://schemas.microsoft.com/office/drawing/2014/main" id="{8E330A5E-E7AB-4D7C-9CE9-46C1CBCF3705}"/>
              </a:ext>
            </a:extLst>
          </p:cNvPr>
          <p:cNvCxnSpPr/>
          <p:nvPr/>
        </p:nvCxnSpPr>
        <p:spPr>
          <a:xfrm>
            <a:off x="3657600" y="5368050"/>
            <a:ext cx="2654710" cy="0"/>
          </a:xfrm>
          <a:prstGeom prst="line">
            <a:avLst/>
          </a:prstGeom>
          <a:ln w="12700">
            <a:solidFill>
              <a:srgbClr val="DB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>
            <a:extLst>
              <a:ext uri="{FF2B5EF4-FFF2-40B4-BE49-F238E27FC236}">
                <a16:creationId xmlns:a16="http://schemas.microsoft.com/office/drawing/2014/main" id="{FC7DAE42-E4D8-45F3-8730-B13BEC612142}"/>
              </a:ext>
            </a:extLst>
          </p:cNvPr>
          <p:cNvCxnSpPr/>
          <p:nvPr/>
        </p:nvCxnSpPr>
        <p:spPr>
          <a:xfrm>
            <a:off x="7262434" y="5368050"/>
            <a:ext cx="2654710" cy="0"/>
          </a:xfrm>
          <a:prstGeom prst="line">
            <a:avLst/>
          </a:prstGeom>
          <a:ln w="12700">
            <a:solidFill>
              <a:srgbClr val="DB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34633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3" name="Titel 3">
            <a:extLst>
              <a:ext uri="{FF2B5EF4-FFF2-40B4-BE49-F238E27FC236}">
                <a16:creationId xmlns:a16="http://schemas.microsoft.com/office/drawing/2014/main" id="{00F426CB-B0C9-9D43-CA9A-28EC1B4DF235}"/>
              </a:ext>
            </a:extLst>
          </p:cNvPr>
          <p:cNvSpPr txBox="1">
            <a:spLocks/>
          </p:cNvSpPr>
          <p:nvPr/>
        </p:nvSpPr>
        <p:spPr>
          <a:xfrm>
            <a:off x="1296941" y="732129"/>
            <a:ext cx="4656183" cy="33556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r>
              <a:rPr lang="de-DE" sz="5200" b="1" dirty="0" err="1">
                <a:solidFill>
                  <a:srgbClr val="DBDBDB"/>
                </a:solidFill>
                <a:latin typeface="Karla"/>
                <a:cs typeface="Calibri Light"/>
              </a:rPr>
              <a:t>Artistic</a:t>
            </a:r>
            <a:r>
              <a:rPr lang="de-DE" sz="5200" b="1" dirty="0">
                <a:solidFill>
                  <a:srgbClr val="DBDBDB"/>
                </a:solidFill>
                <a:latin typeface="Karla"/>
                <a:cs typeface="Calibri Light"/>
              </a:rPr>
              <a:t> Experiments</a:t>
            </a:r>
            <a:endParaRPr lang="de-DE" sz="7700" b="1" dirty="0">
              <a:solidFill>
                <a:srgbClr val="DBDBDB"/>
              </a:solidFill>
              <a:latin typeface="Karla"/>
              <a:cs typeface="Calibri Light"/>
            </a:endParaRPr>
          </a:p>
          <a:p>
            <a:pPr>
              <a:lnSpc>
                <a:spcPct val="130000"/>
              </a:lnSpc>
            </a:pP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  <a:t>01 | </a:t>
            </a:r>
            <a:r>
              <a:rPr lang="de-DE" sz="3200" b="1" dirty="0">
                <a:solidFill>
                  <a:srgbClr val="9CC9C9"/>
                </a:solidFill>
                <a:latin typeface="Karla"/>
                <a:cs typeface="Calibri Light"/>
              </a:rPr>
              <a:t>Partner</a:t>
            </a:r>
            <a:endParaRPr lang="de-DE" sz="3200" b="1" dirty="0">
              <a:solidFill>
                <a:srgbClr val="9CC9C9"/>
              </a:solidFill>
              <a:ea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0894033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2C911CCE-1BB1-40DF-A2BD-D9258F2BE941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13">
            <a:extLst>
              <a:ext uri="{FF2B5EF4-FFF2-40B4-BE49-F238E27FC236}">
                <a16:creationId xmlns:a16="http://schemas.microsoft.com/office/drawing/2014/main" id="{48838BF4-EE40-4AE2-B6A1-2657059EFD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F66AC400-1919-460B-899E-E392D33A06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2B66E13C-7029-485F-85B6-1F5A02F558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C92284EC-C8B7-4264-A8F7-8CE02B995262}"/>
              </a:ext>
            </a:extLst>
          </p:cNvPr>
          <p:cNvGrpSpPr/>
          <p:nvPr/>
        </p:nvGrpSpPr>
        <p:grpSpPr>
          <a:xfrm>
            <a:off x="1295482" y="1028761"/>
            <a:ext cx="9777061" cy="1252266"/>
            <a:chOff x="1295482" y="1028761"/>
            <a:chExt cx="9777061" cy="1252266"/>
          </a:xfrm>
        </p:grpSpPr>
        <p:sp>
          <p:nvSpPr>
            <p:cNvPr id="40" name="Ellipse 39">
              <a:extLst>
                <a:ext uri="{FF2B5EF4-FFF2-40B4-BE49-F238E27FC236}">
                  <a16:creationId xmlns:a16="http://schemas.microsoft.com/office/drawing/2014/main" id="{EBACCAA7-1F84-4D8C-9A57-99C8C0B0196E}"/>
                </a:ext>
              </a:extLst>
            </p:cNvPr>
            <p:cNvSpPr/>
            <p:nvPr/>
          </p:nvSpPr>
          <p:spPr>
            <a:xfrm>
              <a:off x="1295482" y="1211580"/>
              <a:ext cx="594360" cy="594360"/>
            </a:xfrm>
            <a:prstGeom prst="ellipse">
              <a:avLst/>
            </a:prstGeom>
            <a:solidFill>
              <a:srgbClr val="9C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600" dirty="0">
                  <a:latin typeface="Karla ExtraBold" panose="020B0004030503030003" pitchFamily="34" charset="0"/>
                </a:rPr>
                <a:t>1</a:t>
              </a:r>
            </a:p>
          </p:txBody>
        </p:sp>
        <p:sp>
          <p:nvSpPr>
            <p:cNvPr id="44" name="Textfeld 43">
              <a:extLst>
                <a:ext uri="{FF2B5EF4-FFF2-40B4-BE49-F238E27FC236}">
                  <a16:creationId xmlns:a16="http://schemas.microsoft.com/office/drawing/2014/main" id="{D266921F-E553-4430-B03D-AD705AA5C140}"/>
                </a:ext>
              </a:extLst>
            </p:cNvPr>
            <p:cNvSpPr txBox="1"/>
            <p:nvPr/>
          </p:nvSpPr>
          <p:spPr>
            <a:xfrm>
              <a:off x="2177194" y="1028761"/>
              <a:ext cx="5040630" cy="1252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de-DE" sz="3600" dirty="0">
                  <a:solidFill>
                    <a:srgbClr val="DBDBDB"/>
                  </a:solidFill>
                  <a:latin typeface="Karla SemiBold" panose="020B0004030503030003" pitchFamily="34" charset="0"/>
                </a:rPr>
                <a:t>Web </a:t>
              </a:r>
              <a:r>
                <a:rPr lang="de-DE" sz="3600" dirty="0" err="1">
                  <a:solidFill>
                    <a:srgbClr val="DBDBDB"/>
                  </a:solidFill>
                  <a:latin typeface="Karla SemiBold" panose="020B0004030503030003" pitchFamily="34" charset="0"/>
                </a:rPr>
                <a:t>Residency</a:t>
              </a:r>
              <a:r>
                <a:rPr lang="de-DE" sz="3600" dirty="0">
                  <a:solidFill>
                    <a:srgbClr val="DBDBDB"/>
                  </a:solidFill>
                  <a:latin typeface="Karla SemiBold" panose="020B0004030503030003" pitchFamily="34" charset="0"/>
                </a:rPr>
                <a:t> 2021 </a:t>
              </a:r>
              <a:br>
                <a:rPr lang="de-DE" sz="2400" dirty="0">
                  <a:solidFill>
                    <a:srgbClr val="DBDBDB"/>
                  </a:solidFill>
                  <a:latin typeface="Karla SemiBold" panose="020B0004030503030003" pitchFamily="34" charset="0"/>
                </a:rPr>
              </a:br>
              <a:endParaRPr lang="de-DE" sz="2400" dirty="0">
                <a:solidFill>
                  <a:srgbClr val="DBDBDB"/>
                </a:solidFill>
                <a:latin typeface="Karla SemiBold" panose="020B0004030503030003" pitchFamily="34" charset="0"/>
              </a:endParaRPr>
            </a:p>
          </p:txBody>
        </p: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73D958F0-6DEB-42DE-8837-60A680F15B02}"/>
                </a:ext>
              </a:extLst>
            </p:cNvPr>
            <p:cNvSpPr txBox="1"/>
            <p:nvPr/>
          </p:nvSpPr>
          <p:spPr>
            <a:xfrm>
              <a:off x="7238579" y="1407273"/>
              <a:ext cx="38339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200" dirty="0">
                  <a:solidFill>
                    <a:srgbClr val="DBDBDB"/>
                  </a:solidFill>
                  <a:latin typeface="Karla Regular" panose="020B0004030503030003" pitchFamily="34" charset="0"/>
                </a:rPr>
                <a:t>Seth Weiner</a:t>
              </a:r>
            </a:p>
          </p:txBody>
        </p:sp>
        <p:cxnSp>
          <p:nvCxnSpPr>
            <p:cNvPr id="8" name="Gerader Verbinder 7">
              <a:extLst>
                <a:ext uri="{FF2B5EF4-FFF2-40B4-BE49-F238E27FC236}">
                  <a16:creationId xmlns:a16="http://schemas.microsoft.com/office/drawing/2014/main" id="{AE34F91C-D9AD-4E94-9985-86C20918E7EA}"/>
                </a:ext>
              </a:extLst>
            </p:cNvPr>
            <p:cNvCxnSpPr/>
            <p:nvPr/>
          </p:nvCxnSpPr>
          <p:spPr>
            <a:xfrm>
              <a:off x="6894128" y="1211580"/>
              <a:ext cx="0" cy="934082"/>
            </a:xfrm>
            <a:prstGeom prst="line">
              <a:avLst/>
            </a:prstGeom>
            <a:ln w="28575">
              <a:solidFill>
                <a:srgbClr val="9CC9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94DB373B-BBB6-492E-85A8-3A6D4D983DE9}"/>
              </a:ext>
            </a:extLst>
          </p:cNvPr>
          <p:cNvGrpSpPr/>
          <p:nvPr/>
        </p:nvGrpSpPr>
        <p:grpSpPr>
          <a:xfrm>
            <a:off x="2010879" y="2520041"/>
            <a:ext cx="9982698" cy="1257581"/>
            <a:chOff x="2010879" y="2520041"/>
            <a:chExt cx="9982698" cy="1257581"/>
          </a:xfrm>
        </p:grpSpPr>
        <p:sp>
          <p:nvSpPr>
            <p:cNvPr id="42" name="Ellipse 41">
              <a:extLst>
                <a:ext uri="{FF2B5EF4-FFF2-40B4-BE49-F238E27FC236}">
                  <a16:creationId xmlns:a16="http://schemas.microsoft.com/office/drawing/2014/main" id="{5E1EAEC6-E529-4055-86AA-A5C7E2543455}"/>
                </a:ext>
              </a:extLst>
            </p:cNvPr>
            <p:cNvSpPr/>
            <p:nvPr/>
          </p:nvSpPr>
          <p:spPr>
            <a:xfrm>
              <a:off x="2010879" y="2700404"/>
              <a:ext cx="594360" cy="594360"/>
            </a:xfrm>
            <a:prstGeom prst="ellipse">
              <a:avLst/>
            </a:prstGeom>
            <a:solidFill>
              <a:srgbClr val="9C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600" dirty="0">
                  <a:latin typeface="Karla ExtraBold" panose="020B0004030503030003" pitchFamily="34" charset="0"/>
                </a:rPr>
                <a:t>2</a:t>
              </a:r>
            </a:p>
          </p:txBody>
        </p:sp>
        <p:sp>
          <p:nvSpPr>
            <p:cNvPr id="46" name="Textfeld 45">
              <a:extLst>
                <a:ext uri="{FF2B5EF4-FFF2-40B4-BE49-F238E27FC236}">
                  <a16:creationId xmlns:a16="http://schemas.microsoft.com/office/drawing/2014/main" id="{753D4B6F-6DAC-4F31-BA47-FA5029A7EC8B}"/>
                </a:ext>
              </a:extLst>
            </p:cNvPr>
            <p:cNvSpPr txBox="1"/>
            <p:nvPr/>
          </p:nvSpPr>
          <p:spPr>
            <a:xfrm>
              <a:off x="2862111" y="2520041"/>
              <a:ext cx="5040630" cy="1252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de-DE" sz="3600" dirty="0">
                  <a:solidFill>
                    <a:srgbClr val="DBDBDB"/>
                  </a:solidFill>
                  <a:latin typeface="Karla SemiBold" panose="020B0004030503030003" pitchFamily="34" charset="0"/>
                </a:rPr>
                <a:t>Web </a:t>
              </a:r>
              <a:r>
                <a:rPr lang="de-DE" sz="3600" dirty="0" err="1">
                  <a:solidFill>
                    <a:srgbClr val="DBDBDB"/>
                  </a:solidFill>
                  <a:latin typeface="Karla SemiBold" panose="020B0004030503030003" pitchFamily="34" charset="0"/>
                </a:rPr>
                <a:t>Residency</a:t>
              </a:r>
              <a:r>
                <a:rPr lang="de-DE" sz="3600" dirty="0">
                  <a:solidFill>
                    <a:srgbClr val="DBDBDB"/>
                  </a:solidFill>
                  <a:latin typeface="Karla SemiBold" panose="020B0004030503030003" pitchFamily="34" charset="0"/>
                </a:rPr>
                <a:t> 2022 </a:t>
              </a:r>
              <a:br>
                <a:rPr lang="de-DE" sz="2400" dirty="0">
                  <a:solidFill>
                    <a:srgbClr val="DBDBDB"/>
                  </a:solidFill>
                  <a:latin typeface="Karla SemiBold" panose="020B0004030503030003" pitchFamily="34" charset="0"/>
                </a:rPr>
              </a:br>
              <a:endParaRPr lang="de-DE" sz="2400" dirty="0">
                <a:solidFill>
                  <a:srgbClr val="DBDBDB"/>
                </a:solidFill>
                <a:latin typeface="Karla SemiBold" panose="020B0004030503030003" pitchFamily="34" charset="0"/>
              </a:endParaRPr>
            </a:p>
          </p:txBody>
        </p: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8FA29B0F-4D42-491E-8EB9-0F63FCA9ED11}"/>
                </a:ext>
              </a:extLst>
            </p:cNvPr>
            <p:cNvSpPr txBox="1"/>
            <p:nvPr/>
          </p:nvSpPr>
          <p:spPr>
            <a:xfrm>
              <a:off x="8159613" y="2700404"/>
              <a:ext cx="383396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200" dirty="0">
                  <a:solidFill>
                    <a:srgbClr val="DBDBDB"/>
                  </a:solidFill>
                  <a:latin typeface="Karla Regular" panose="020B0004030503030003" pitchFamily="34" charset="0"/>
                </a:rPr>
                <a:t>Seth Weiner &amp; Heike Fiedler</a:t>
              </a:r>
            </a:p>
          </p:txBody>
        </p:sp>
        <p:cxnSp>
          <p:nvCxnSpPr>
            <p:cNvPr id="20" name="Gerader Verbinder 19">
              <a:extLst>
                <a:ext uri="{FF2B5EF4-FFF2-40B4-BE49-F238E27FC236}">
                  <a16:creationId xmlns:a16="http://schemas.microsoft.com/office/drawing/2014/main" id="{0C4C83B4-B0E2-48B1-BFA7-4F396FD05E33}"/>
                </a:ext>
              </a:extLst>
            </p:cNvPr>
            <p:cNvCxnSpPr/>
            <p:nvPr/>
          </p:nvCxnSpPr>
          <p:spPr>
            <a:xfrm>
              <a:off x="7781927" y="2717042"/>
              <a:ext cx="0" cy="934082"/>
            </a:xfrm>
            <a:prstGeom prst="line">
              <a:avLst/>
            </a:prstGeom>
            <a:ln w="28575">
              <a:solidFill>
                <a:srgbClr val="9CC9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75B21586-A130-4D82-9996-0D4080C9381E}"/>
              </a:ext>
            </a:extLst>
          </p:cNvPr>
          <p:cNvGrpSpPr/>
          <p:nvPr/>
        </p:nvGrpSpPr>
        <p:grpSpPr>
          <a:xfrm>
            <a:off x="1359369" y="3997564"/>
            <a:ext cx="10634208" cy="1252266"/>
            <a:chOff x="1359369" y="3997564"/>
            <a:chExt cx="10634208" cy="1252266"/>
          </a:xfrm>
        </p:grpSpPr>
        <p:sp>
          <p:nvSpPr>
            <p:cNvPr id="43" name="Ellipse 42">
              <a:extLst>
                <a:ext uri="{FF2B5EF4-FFF2-40B4-BE49-F238E27FC236}">
                  <a16:creationId xmlns:a16="http://schemas.microsoft.com/office/drawing/2014/main" id="{120ACA87-B298-4082-80FF-7DFDFD2828E1}"/>
                </a:ext>
              </a:extLst>
            </p:cNvPr>
            <p:cNvSpPr/>
            <p:nvPr/>
          </p:nvSpPr>
          <p:spPr>
            <a:xfrm>
              <a:off x="1359369" y="4273024"/>
              <a:ext cx="594360" cy="594360"/>
            </a:xfrm>
            <a:prstGeom prst="ellipse">
              <a:avLst/>
            </a:prstGeom>
            <a:solidFill>
              <a:srgbClr val="9C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600" dirty="0">
                  <a:latin typeface="Karla ExtraBold" panose="020B0004030503030003" pitchFamily="34" charset="0"/>
                </a:rPr>
                <a:t>3</a:t>
              </a:r>
            </a:p>
          </p:txBody>
        </p:sp>
        <p:sp>
          <p:nvSpPr>
            <p:cNvPr id="47" name="Textfeld 46">
              <a:extLst>
                <a:ext uri="{FF2B5EF4-FFF2-40B4-BE49-F238E27FC236}">
                  <a16:creationId xmlns:a16="http://schemas.microsoft.com/office/drawing/2014/main" id="{67AB05A6-A4C2-4A10-96E4-22A89894903A}"/>
                </a:ext>
              </a:extLst>
            </p:cNvPr>
            <p:cNvSpPr txBox="1"/>
            <p:nvPr/>
          </p:nvSpPr>
          <p:spPr>
            <a:xfrm>
              <a:off x="2241080" y="3997564"/>
              <a:ext cx="5382729" cy="1252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de-DE" sz="3600" dirty="0">
                  <a:solidFill>
                    <a:srgbClr val="DBDBDB"/>
                  </a:solidFill>
                  <a:latin typeface="Karla SemiBold" panose="020B0004030503030003" pitchFamily="34" charset="0"/>
                </a:rPr>
                <a:t>Art </a:t>
              </a:r>
              <a:r>
                <a:rPr lang="de-DE" sz="3600" dirty="0" err="1">
                  <a:solidFill>
                    <a:srgbClr val="DBDBDB"/>
                  </a:solidFill>
                  <a:latin typeface="Karla SemiBold" panose="020B0004030503030003" pitchFamily="34" charset="0"/>
                </a:rPr>
                <a:t>Program</a:t>
              </a:r>
              <a:r>
                <a:rPr lang="de-DE" sz="3600" dirty="0">
                  <a:solidFill>
                    <a:srgbClr val="DBDBDB"/>
                  </a:solidFill>
                  <a:latin typeface="Karla SemiBold" panose="020B0004030503030003" pitchFamily="34" charset="0"/>
                </a:rPr>
                <a:t> 2022/2023</a:t>
              </a:r>
              <a:br>
                <a:rPr lang="de-DE" sz="2400" dirty="0">
                  <a:solidFill>
                    <a:srgbClr val="DBDBDB"/>
                  </a:solidFill>
                  <a:latin typeface="Karla SemiBold" panose="020B0004030503030003" pitchFamily="34" charset="0"/>
                </a:rPr>
              </a:br>
              <a:endParaRPr lang="de-DE" sz="2400" dirty="0">
                <a:solidFill>
                  <a:srgbClr val="DBDBDB"/>
                </a:solidFill>
                <a:latin typeface="Karla SemiBold" panose="020B0004030503030003" pitchFamily="34" charset="0"/>
              </a:endParaRPr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95086241-4211-4F6F-98AE-4EFD8B0600AC}"/>
                </a:ext>
              </a:extLst>
            </p:cNvPr>
            <p:cNvSpPr txBox="1"/>
            <p:nvPr/>
          </p:nvSpPr>
          <p:spPr>
            <a:xfrm>
              <a:off x="8159613" y="4121135"/>
              <a:ext cx="383396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200" dirty="0">
                  <a:solidFill>
                    <a:srgbClr val="DBDBDB"/>
                  </a:solidFill>
                  <a:latin typeface="Karla Regular" panose="020B0004030503030003" pitchFamily="34" charset="0"/>
                </a:rPr>
                <a:t>Irene Posch &amp;</a:t>
              </a:r>
              <a:br>
                <a:rPr lang="de-DE" sz="3200" dirty="0">
                  <a:solidFill>
                    <a:srgbClr val="DBDBDB"/>
                  </a:solidFill>
                  <a:latin typeface="Karla Regular" panose="020B0004030503030003" pitchFamily="34" charset="0"/>
                </a:rPr>
              </a:br>
              <a:r>
                <a:rPr lang="de-DE" sz="3200" dirty="0">
                  <a:solidFill>
                    <a:srgbClr val="DBDBDB"/>
                  </a:solidFill>
                  <a:latin typeface="Karla Regular" panose="020B0004030503030003" pitchFamily="34" charset="0"/>
                </a:rPr>
                <a:t>Manuela Naveau</a:t>
              </a:r>
            </a:p>
          </p:txBody>
        </p:sp>
        <p:cxnSp>
          <p:nvCxnSpPr>
            <p:cNvPr id="21" name="Gerader Verbinder 20">
              <a:extLst>
                <a:ext uri="{FF2B5EF4-FFF2-40B4-BE49-F238E27FC236}">
                  <a16:creationId xmlns:a16="http://schemas.microsoft.com/office/drawing/2014/main" id="{FB6F9F51-A661-4385-8F62-B268635C351E}"/>
                </a:ext>
              </a:extLst>
            </p:cNvPr>
            <p:cNvCxnSpPr/>
            <p:nvPr/>
          </p:nvCxnSpPr>
          <p:spPr>
            <a:xfrm>
              <a:off x="7796215" y="4207015"/>
              <a:ext cx="0" cy="934082"/>
            </a:xfrm>
            <a:prstGeom prst="line">
              <a:avLst/>
            </a:prstGeom>
            <a:ln w="28575">
              <a:solidFill>
                <a:srgbClr val="9CC9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3937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3" name="Titel 3">
            <a:extLst>
              <a:ext uri="{FF2B5EF4-FFF2-40B4-BE49-F238E27FC236}">
                <a16:creationId xmlns:a16="http://schemas.microsoft.com/office/drawing/2014/main" id="{00F426CB-B0C9-9D43-CA9A-28EC1B4DF235}"/>
              </a:ext>
            </a:extLst>
          </p:cNvPr>
          <p:cNvSpPr txBox="1">
            <a:spLocks/>
          </p:cNvSpPr>
          <p:nvPr/>
        </p:nvSpPr>
        <p:spPr>
          <a:xfrm>
            <a:off x="1296941" y="732129"/>
            <a:ext cx="4656183" cy="33556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r>
              <a:rPr lang="de-DE" sz="5200" b="1" dirty="0" err="1">
                <a:solidFill>
                  <a:srgbClr val="DBDBDB"/>
                </a:solidFill>
                <a:latin typeface="Karla"/>
                <a:cs typeface="Calibri Light"/>
              </a:rPr>
              <a:t>Artistic</a:t>
            </a:r>
            <a:r>
              <a:rPr lang="de-DE" sz="5200" b="1" dirty="0">
                <a:solidFill>
                  <a:srgbClr val="DBDBDB"/>
                </a:solidFill>
                <a:latin typeface="Karla"/>
                <a:cs typeface="Calibri Light"/>
              </a:rPr>
              <a:t> Experiments</a:t>
            </a:r>
            <a:endParaRPr lang="de-DE" sz="7700" b="1" dirty="0">
              <a:solidFill>
                <a:srgbClr val="DBDBDB"/>
              </a:solidFill>
              <a:latin typeface="Karla"/>
              <a:cs typeface="Calibri Light"/>
            </a:endParaRPr>
          </a:p>
          <a:p>
            <a:pPr>
              <a:lnSpc>
                <a:spcPct val="130000"/>
              </a:lnSpc>
            </a:pP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  <a:t>03 | </a:t>
            </a:r>
            <a:r>
              <a:rPr lang="de-DE" sz="3200" b="1" dirty="0">
                <a:solidFill>
                  <a:srgbClr val="9CC9C9"/>
                </a:solidFill>
                <a:latin typeface="Karla"/>
                <a:cs typeface="Calibri Light"/>
              </a:rPr>
              <a:t>Ausschreibung</a:t>
            </a:r>
            <a:endParaRPr lang="de-DE" sz="3200" b="1" dirty="0">
              <a:solidFill>
                <a:srgbClr val="9CC9C9"/>
              </a:solidFill>
              <a:ea typeface="Calibri Light"/>
              <a:cs typeface="Calibri Light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DB3DE5E-DC23-4179-ADC0-2E82DE8FA9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727" y="382558"/>
            <a:ext cx="3718653" cy="5252276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3AC8035C-479E-40AF-AD7B-9A858ED245EC}"/>
              </a:ext>
            </a:extLst>
          </p:cNvPr>
          <p:cNvSpPr txBox="1"/>
          <p:nvPr/>
        </p:nvSpPr>
        <p:spPr>
          <a:xfrm rot="16200000">
            <a:off x="8839046" y="3578821"/>
            <a:ext cx="38042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DBDBDB"/>
                </a:solidFill>
                <a:latin typeface="Karla" panose="020B0004030503030003" pitchFamily="34" charset="0"/>
              </a:rPr>
              <a:t>CC-BY Sophie Hammer/ ÖNB Labs</a:t>
            </a:r>
          </a:p>
        </p:txBody>
      </p:sp>
    </p:spTree>
    <p:extLst>
      <p:ext uri="{BB962C8B-B14F-4D97-AF65-F5344CB8AC3E}">
        <p14:creationId xmlns:p14="http://schemas.microsoft.com/office/powerpoint/2010/main" val="9573219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3" name="Titel 3">
            <a:extLst>
              <a:ext uri="{FF2B5EF4-FFF2-40B4-BE49-F238E27FC236}">
                <a16:creationId xmlns:a16="http://schemas.microsoft.com/office/drawing/2014/main" id="{00F426CB-B0C9-9D43-CA9A-28EC1B4DF235}"/>
              </a:ext>
            </a:extLst>
          </p:cNvPr>
          <p:cNvSpPr txBox="1">
            <a:spLocks/>
          </p:cNvSpPr>
          <p:nvPr/>
        </p:nvSpPr>
        <p:spPr>
          <a:xfrm>
            <a:off x="1296941" y="732129"/>
            <a:ext cx="4656183" cy="33556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r>
              <a:rPr lang="de-DE" sz="5200" b="1" dirty="0" err="1">
                <a:solidFill>
                  <a:srgbClr val="DBDBDB"/>
                </a:solidFill>
                <a:latin typeface="Karla"/>
                <a:cs typeface="Calibri Light"/>
              </a:rPr>
              <a:t>Artistic</a:t>
            </a:r>
            <a:r>
              <a:rPr lang="de-DE" sz="5200" b="1" dirty="0">
                <a:solidFill>
                  <a:srgbClr val="DBDBDB"/>
                </a:solidFill>
                <a:latin typeface="Karla"/>
                <a:cs typeface="Calibri Light"/>
              </a:rPr>
              <a:t> Experiments</a:t>
            </a:r>
            <a:endParaRPr lang="de-DE" sz="7700" b="1" dirty="0">
              <a:solidFill>
                <a:srgbClr val="DBDBDB"/>
              </a:solidFill>
              <a:latin typeface="Karla"/>
              <a:cs typeface="Calibri Light"/>
            </a:endParaRPr>
          </a:p>
          <a:p>
            <a:pPr>
              <a:lnSpc>
                <a:spcPct val="130000"/>
              </a:lnSpc>
            </a:pP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  <a:t>04 | </a:t>
            </a:r>
            <a:r>
              <a:rPr lang="de-DE" sz="3200" b="1" dirty="0">
                <a:solidFill>
                  <a:srgbClr val="9CC9C9"/>
                </a:solidFill>
                <a:latin typeface="Karla"/>
                <a:cs typeface="Calibri Light"/>
              </a:rPr>
              <a:t>Austausch</a:t>
            </a:r>
            <a:endParaRPr lang="de-DE" sz="3200" b="1" dirty="0">
              <a:solidFill>
                <a:srgbClr val="9CC9C9"/>
              </a:solidFill>
              <a:ea typeface="Calibri Light"/>
              <a:cs typeface="Calibri Light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0F5FB972-818F-41F6-B031-54FBC071894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5530" y="1085223"/>
            <a:ext cx="6084929" cy="29664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DBDBDB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4A36AF53-2FB9-44CF-802D-4DC4AF2CA002}"/>
              </a:ext>
            </a:extLst>
          </p:cNvPr>
          <p:cNvSpPr txBox="1"/>
          <p:nvPr/>
        </p:nvSpPr>
        <p:spPr>
          <a:xfrm>
            <a:off x="9363974" y="4239211"/>
            <a:ext cx="26785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solidFill>
                  <a:srgbClr val="DBDBDB"/>
                </a:solidFill>
                <a:latin typeface="Karla" panose="020B0004030503030003" pitchFamily="34" charset="0"/>
              </a:rPr>
              <a:t>Photo</a:t>
            </a:r>
            <a:r>
              <a:rPr lang="de-DE" sz="1400" dirty="0">
                <a:solidFill>
                  <a:srgbClr val="DBDBDB"/>
                </a:solidFill>
                <a:latin typeface="Karla" panose="020B0004030503030003" pitchFamily="34" charset="0"/>
              </a:rPr>
              <a:t> Martin Krickl/ ÖNB Labs</a:t>
            </a:r>
          </a:p>
        </p:txBody>
      </p:sp>
    </p:spTree>
    <p:extLst>
      <p:ext uri="{BB962C8B-B14F-4D97-AF65-F5344CB8AC3E}">
        <p14:creationId xmlns:p14="http://schemas.microsoft.com/office/powerpoint/2010/main" val="21287280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617BF3ED-825E-4803-9FF3-891A8A776AE0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E6FF407D-C04C-4F64-B017-A70F54CCFD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7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A3855628-F902-4074-B605-27104AE386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8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50694E81-B811-4FB5-819D-4FD43823D6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pic>
        <p:nvPicPr>
          <p:cNvPr id="2" name="ODL_CollectionExperts - HD 1080p">
            <a:hlinkClick r:id="" action="ppaction://media"/>
            <a:extLst>
              <a:ext uri="{FF2B5EF4-FFF2-40B4-BE49-F238E27FC236}">
                <a16:creationId xmlns:a16="http://schemas.microsoft.com/office/drawing/2014/main" id="{C7DE905C-3164-461B-95C9-9E23EDB87D8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05183" y="297470"/>
            <a:ext cx="9784080" cy="5503545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4AD5BF7A-73B9-4FD7-A0AF-F4301960A76F}"/>
              </a:ext>
            </a:extLst>
          </p:cNvPr>
          <p:cNvSpPr txBox="1"/>
          <p:nvPr/>
        </p:nvSpPr>
        <p:spPr>
          <a:xfrm rot="16200000">
            <a:off x="9631136" y="4245334"/>
            <a:ext cx="2803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DBDBDB"/>
                </a:solidFill>
                <a:latin typeface="Karla" panose="020B0004030503030003" pitchFamily="34" charset="0"/>
              </a:rPr>
              <a:t>Video Martin Krickl</a:t>
            </a:r>
          </a:p>
        </p:txBody>
      </p:sp>
    </p:spTree>
    <p:extLst>
      <p:ext uri="{BB962C8B-B14F-4D97-AF65-F5344CB8AC3E}">
        <p14:creationId xmlns:p14="http://schemas.microsoft.com/office/powerpoint/2010/main" val="208073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0" dur="1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3" name="Titel 3">
            <a:extLst>
              <a:ext uri="{FF2B5EF4-FFF2-40B4-BE49-F238E27FC236}">
                <a16:creationId xmlns:a16="http://schemas.microsoft.com/office/drawing/2014/main" id="{00F426CB-B0C9-9D43-CA9A-28EC1B4DF235}"/>
              </a:ext>
            </a:extLst>
          </p:cNvPr>
          <p:cNvSpPr txBox="1">
            <a:spLocks/>
          </p:cNvSpPr>
          <p:nvPr/>
        </p:nvSpPr>
        <p:spPr>
          <a:xfrm>
            <a:off x="1296941" y="732129"/>
            <a:ext cx="4656183" cy="33556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r>
              <a:rPr lang="de-DE" sz="5200" b="1" dirty="0" err="1">
                <a:solidFill>
                  <a:srgbClr val="DBDBDB"/>
                </a:solidFill>
                <a:latin typeface="Karla"/>
                <a:cs typeface="Calibri Light"/>
              </a:rPr>
              <a:t>Artistic</a:t>
            </a:r>
            <a:r>
              <a:rPr lang="de-DE" sz="5200" b="1" dirty="0">
                <a:solidFill>
                  <a:srgbClr val="DBDBDB"/>
                </a:solidFill>
                <a:latin typeface="Karla"/>
                <a:cs typeface="Calibri Light"/>
              </a:rPr>
              <a:t> Experiments</a:t>
            </a:r>
            <a:endParaRPr lang="de-DE" sz="7700" b="1" dirty="0">
              <a:solidFill>
                <a:srgbClr val="DBDBDB"/>
              </a:solidFill>
              <a:latin typeface="Karla"/>
              <a:cs typeface="Calibri Light"/>
            </a:endParaRPr>
          </a:p>
          <a:p>
            <a:pPr>
              <a:lnSpc>
                <a:spcPct val="130000"/>
              </a:lnSpc>
            </a:pP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  <a:t>05 | </a:t>
            </a:r>
            <a:r>
              <a:rPr lang="de-DE" sz="3200" b="1" dirty="0">
                <a:solidFill>
                  <a:srgbClr val="9CC9C9"/>
                </a:solidFill>
                <a:latin typeface="Karla"/>
                <a:cs typeface="Calibri Light"/>
              </a:rPr>
              <a:t>Kunstwerke</a:t>
            </a:r>
            <a:endParaRPr lang="de-DE" sz="3200" b="1" dirty="0">
              <a:solidFill>
                <a:srgbClr val="9CC9C9"/>
              </a:solidFill>
              <a:ea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140054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843E41D8-2F65-49B6-93E1-5B8E2978FD0C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13">
            <a:extLst>
              <a:ext uri="{FF2B5EF4-FFF2-40B4-BE49-F238E27FC236}">
                <a16:creationId xmlns:a16="http://schemas.microsoft.com/office/drawing/2014/main" id="{B8278AFB-EB5C-4138-988C-97AB530BD3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3390F1C9-978A-47F1-ACBF-A896A9DA90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CCD10483-0ED4-41DB-83FE-C4F7A2992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791499FA-7063-47EE-87C0-7CCB6CBFDC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10" r="11456"/>
          <a:stretch/>
        </p:blipFill>
        <p:spPr>
          <a:xfrm>
            <a:off x="7816427" y="871889"/>
            <a:ext cx="2738172" cy="254119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EA265223-79A9-41A9-B146-6C9057789F8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731" y="2390793"/>
            <a:ext cx="2738171" cy="2543157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090D77A4-5E96-41B8-8D63-17746C71AACC}"/>
              </a:ext>
            </a:extLst>
          </p:cNvPr>
          <p:cNvSpPr/>
          <p:nvPr/>
        </p:nvSpPr>
        <p:spPr>
          <a:xfrm>
            <a:off x="1144805" y="1187538"/>
            <a:ext cx="3779050" cy="707886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4000" dirty="0">
                <a:solidFill>
                  <a:srgbClr val="DBDBDB"/>
                </a:solidFill>
                <a:latin typeface="Karla ExtraBold" panose="020B0004030503030003" pitchFamily="34" charset="0"/>
              </a:rPr>
              <a:t>Wer wir sind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77924E91-9A9A-4AE0-92D0-C1092D96FE0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749" y="1381699"/>
            <a:ext cx="373250" cy="37325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498CC781-B4D4-4A8E-B6DC-0D833323D337}"/>
              </a:ext>
            </a:extLst>
          </p:cNvPr>
          <p:cNvSpPr txBox="1"/>
          <p:nvPr/>
        </p:nvSpPr>
        <p:spPr>
          <a:xfrm>
            <a:off x="4277147" y="5030586"/>
            <a:ext cx="2909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DBDBDB"/>
                </a:solidFill>
                <a:latin typeface="Karla" panose="020B0004030503030003" pitchFamily="34" charset="0"/>
              </a:rPr>
              <a:t>sophie.hammer@onb.ac.at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401D02C9-4CA6-43F8-8E19-F59C8D03C804}"/>
              </a:ext>
            </a:extLst>
          </p:cNvPr>
          <p:cNvSpPr txBox="1"/>
          <p:nvPr/>
        </p:nvSpPr>
        <p:spPr>
          <a:xfrm>
            <a:off x="7816427" y="3662371"/>
            <a:ext cx="2914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DBDBDB"/>
                </a:solidFill>
                <a:latin typeface="Karla" panose="020B0004030503030003" pitchFamily="34" charset="0"/>
              </a:rPr>
              <a:t>martin.krickl@onb.ac.at</a:t>
            </a:r>
          </a:p>
        </p:txBody>
      </p:sp>
    </p:spTree>
    <p:extLst>
      <p:ext uri="{BB962C8B-B14F-4D97-AF65-F5344CB8AC3E}">
        <p14:creationId xmlns:p14="http://schemas.microsoft.com/office/powerpoint/2010/main" val="76610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DBDB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ryptographics_Video_16-9">
            <a:hlinkClick r:id="" action="ppaction://media"/>
            <a:extLst>
              <a:ext uri="{FF2B5EF4-FFF2-40B4-BE49-F238E27FC236}">
                <a16:creationId xmlns:a16="http://schemas.microsoft.com/office/drawing/2014/main" id="{1499DAF8-1E89-43FD-8A97-E8133277359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480286"/>
            <a:ext cx="12192000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2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DBDB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BoonScrolling_Video_Präsentation">
            <a:hlinkClick r:id="" action="ppaction://media"/>
            <a:extLst>
              <a:ext uri="{FF2B5EF4-FFF2-40B4-BE49-F238E27FC236}">
                <a16:creationId xmlns:a16="http://schemas.microsoft.com/office/drawing/2014/main" id="{6FEE6B34-BFA0-4F30-9027-DD32DEB1112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504825"/>
            <a:ext cx="12192000" cy="584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51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46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F06912E2-BC20-484D-B1E0-8C36284AD501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325" y="2233407"/>
            <a:ext cx="703002" cy="703002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5A9F0E69-D806-4E4F-AB75-752B27EE11B4}"/>
              </a:ext>
            </a:extLst>
          </p:cNvPr>
          <p:cNvSpPr/>
          <p:nvPr/>
        </p:nvSpPr>
        <p:spPr>
          <a:xfrm>
            <a:off x="-22295" y="5819253"/>
            <a:ext cx="12236590" cy="1038747"/>
          </a:xfrm>
          <a:prstGeom prst="rect">
            <a:avLst/>
          </a:prstGeom>
          <a:solidFill>
            <a:srgbClr val="DBDBDB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1850" tIns="31850" rIns="31850" bIns="31850" rtlCol="0" anchor="ctr">
            <a:noAutofit/>
          </a:bodyPr>
          <a:lstStyle/>
          <a:p>
            <a:pPr algn="ctr"/>
            <a:endParaRPr lang="de-DE" sz="1204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97C1753-7AB8-497D-8133-5419124788B8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133" y="6066478"/>
            <a:ext cx="2596285" cy="54429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6DD9E035-F6B8-4813-B2EF-DC9A005F06E8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2588" y="6063688"/>
            <a:ext cx="729373" cy="547086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919C63FA-F70B-4743-AD3B-75A0B12DF2E6}"/>
              </a:ext>
            </a:extLst>
          </p:cNvPr>
          <p:cNvSpPr/>
          <p:nvPr/>
        </p:nvSpPr>
        <p:spPr>
          <a:xfrm>
            <a:off x="4619431" y="2090123"/>
            <a:ext cx="4187079" cy="84628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1850" tIns="31850" rIns="31850" bIns="31850" rtlCol="0" anchor="ctr">
            <a:noAutofit/>
          </a:bodyPr>
          <a:lstStyle/>
          <a:p>
            <a:r>
              <a:rPr lang="de-DE" sz="3010" dirty="0">
                <a:solidFill>
                  <a:srgbClr val="DBDBDB"/>
                </a:solidFill>
                <a:latin typeface="Karla Medium" panose="020B0004030503030003" pitchFamily="34" charset="0"/>
              </a:rPr>
              <a:t>ONB LABS</a:t>
            </a:r>
          </a:p>
          <a:p>
            <a:r>
              <a:rPr lang="de-DE" sz="3010" dirty="0">
                <a:solidFill>
                  <a:srgbClr val="DBDBDB"/>
                </a:solidFill>
                <a:latin typeface="Karla Medium" panose="020B0004030503030003" pitchFamily="34" charset="0"/>
              </a:rPr>
              <a:t>ART PROGRAM 2023</a:t>
            </a:r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ACF511B5-C729-4485-8D67-A856793BAD80}"/>
              </a:ext>
            </a:extLst>
          </p:cNvPr>
          <p:cNvCxnSpPr>
            <a:cxnSpLocks/>
          </p:cNvCxnSpPr>
          <p:nvPr/>
        </p:nvCxnSpPr>
        <p:spPr>
          <a:xfrm>
            <a:off x="4685493" y="3223004"/>
            <a:ext cx="3740020" cy="0"/>
          </a:xfrm>
          <a:prstGeom prst="line">
            <a:avLst/>
          </a:prstGeom>
          <a:ln w="9525" cap="flat" cmpd="sng" algn="ctr">
            <a:solidFill>
              <a:srgbClr val="DBDBDB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>
            <a:extLst>
              <a:ext uri="{FF2B5EF4-FFF2-40B4-BE49-F238E27FC236}">
                <a16:creationId xmlns:a16="http://schemas.microsoft.com/office/drawing/2014/main" id="{35D021CD-9BE5-4105-82DD-3650C7C8F7FA}"/>
              </a:ext>
            </a:extLst>
          </p:cNvPr>
          <p:cNvSpPr/>
          <p:nvPr/>
        </p:nvSpPr>
        <p:spPr>
          <a:xfrm>
            <a:off x="4251959" y="3438525"/>
            <a:ext cx="2939415" cy="49366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1850" tIns="31850" rIns="31850" bIns="31850" rtlCol="0" anchor="ctr">
            <a:noAutofit/>
          </a:bodyPr>
          <a:lstStyle/>
          <a:p>
            <a:pPr algn="ctr"/>
            <a:r>
              <a:rPr lang="de-DE" sz="3010" dirty="0">
                <a:solidFill>
                  <a:srgbClr val="DBDBDB"/>
                </a:solidFill>
                <a:latin typeface="Karla Medium" panose="020B0004030503030003" pitchFamily="34" charset="0"/>
              </a:rPr>
              <a:t>Kunstwerke</a:t>
            </a:r>
          </a:p>
        </p:txBody>
      </p:sp>
    </p:spTree>
    <p:extLst>
      <p:ext uri="{BB962C8B-B14F-4D97-AF65-F5344CB8AC3E}">
        <p14:creationId xmlns:p14="http://schemas.microsoft.com/office/powerpoint/2010/main" val="328793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60"/>
    </mc:Choice>
    <mc:Fallback xmlns="">
      <p:transition spd="slow" advTm="56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42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accel="50000" decel="50000" fill="hold" grpId="1" nodeType="withEffect">
                                  <p:stCondLst>
                                    <p:cond delay="47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72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1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2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accel="50000" decel="50000" fill="hold" grpId="1" nodeType="withEffect">
                                  <p:stCondLst>
                                    <p:cond delay="47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72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1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2" grpId="0"/>
      <p:bldP spid="1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617BF3ED-825E-4803-9FF3-891A8A776AE0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E6FF407D-C04C-4F64-B017-A70F54CCF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7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A3855628-F902-4074-B605-27104AE38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8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50694E81-B811-4FB5-819D-4FD43823D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4D4C15C9-DFF2-4B49-99DA-FC332AD72D13}"/>
              </a:ext>
            </a:extLst>
          </p:cNvPr>
          <p:cNvSpPr txBox="1"/>
          <p:nvPr/>
        </p:nvSpPr>
        <p:spPr>
          <a:xfrm>
            <a:off x="816077" y="5152103"/>
            <a:ext cx="3298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rgbClr val="DBDBDB"/>
                </a:solidFill>
                <a:latin typeface="Karla Regular" panose="020B0004030503030003" pitchFamily="34" charset="0"/>
              </a:rPr>
              <a:t>Miguel Rangil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20EF048E-06F3-41A4-83A1-EA62EA8DAF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2968"/>
            <a:ext cx="12192000" cy="636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98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1442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617BF3ED-825E-4803-9FF3-891A8A776AE0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E6FF407D-C04C-4F64-B017-A70F54CCF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7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A3855628-F902-4074-B605-27104AE38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8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50694E81-B811-4FB5-819D-4FD43823D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4D4C15C9-DFF2-4B49-99DA-FC332AD72D13}"/>
              </a:ext>
            </a:extLst>
          </p:cNvPr>
          <p:cNvSpPr txBox="1"/>
          <p:nvPr/>
        </p:nvSpPr>
        <p:spPr>
          <a:xfrm>
            <a:off x="816077" y="5152103"/>
            <a:ext cx="3298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rgbClr val="DBDBDB"/>
                </a:solidFill>
                <a:latin typeface="Karla Regular" panose="020B0004030503030003" pitchFamily="34" charset="0"/>
              </a:rPr>
              <a:t>Lisa </a:t>
            </a:r>
            <a:r>
              <a:rPr lang="de-DE" sz="2400" dirty="0" err="1">
                <a:solidFill>
                  <a:srgbClr val="DBDBDB"/>
                </a:solidFill>
                <a:latin typeface="Karla Regular" panose="020B0004030503030003" pitchFamily="34" charset="0"/>
              </a:rPr>
              <a:t>Puchner</a:t>
            </a:r>
            <a:endParaRPr lang="de-DE" sz="2400" dirty="0">
              <a:solidFill>
                <a:srgbClr val="DBDBDB"/>
              </a:solidFill>
              <a:latin typeface="Karla Regular" panose="020B0004030503030003" pitchFamily="34" charset="0"/>
            </a:endParaRPr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42FCDC94-87F4-47CD-B613-C4C08BB4065B}"/>
              </a:ext>
            </a:extLst>
          </p:cNvPr>
          <p:cNvGrpSpPr/>
          <p:nvPr/>
        </p:nvGrpSpPr>
        <p:grpSpPr>
          <a:xfrm>
            <a:off x="-8626" y="0"/>
            <a:ext cx="12200626" cy="5985320"/>
            <a:chOff x="0" y="0"/>
            <a:chExt cx="12191999" cy="5985320"/>
          </a:xfrm>
        </p:grpSpPr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4185A0FD-51E4-4309-B08D-812520D37B5E}"/>
                </a:ext>
              </a:extLst>
            </p:cNvPr>
            <p:cNvSpPr/>
            <p:nvPr/>
          </p:nvSpPr>
          <p:spPr>
            <a:xfrm>
              <a:off x="0" y="0"/>
              <a:ext cx="12191999" cy="598532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2D154250-4A50-4709-BF03-28A743F034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712" y="0"/>
              <a:ext cx="10529730" cy="59853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4170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 -0.131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617BF3ED-825E-4803-9FF3-891A8A776AE0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E6FF407D-C04C-4F64-B017-A70F54CCF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7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A3855628-F902-4074-B605-27104AE38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8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50694E81-B811-4FB5-819D-4FD43823D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4D4C15C9-DFF2-4B49-99DA-FC332AD72D13}"/>
              </a:ext>
            </a:extLst>
          </p:cNvPr>
          <p:cNvSpPr txBox="1"/>
          <p:nvPr/>
        </p:nvSpPr>
        <p:spPr>
          <a:xfrm>
            <a:off x="816077" y="5152103"/>
            <a:ext cx="3298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rgbClr val="DBDBDB"/>
                </a:solidFill>
                <a:latin typeface="Karla Regular" panose="020B0004030503030003" pitchFamily="34" charset="0"/>
              </a:rPr>
              <a:t>Valentina Rodriguez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9C56A5E3-F967-4607-8D79-FA98F8B2BA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77" y="59774"/>
            <a:ext cx="9194527" cy="585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08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3.7037E-7 L -0.00052 -0.1192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617BF3ED-825E-4803-9FF3-891A8A776AE0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E6FF407D-C04C-4F64-B017-A70F54CCF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7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A3855628-F902-4074-B605-27104AE38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8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50694E81-B811-4FB5-819D-4FD43823D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4D4C15C9-DFF2-4B49-99DA-FC332AD72D13}"/>
              </a:ext>
            </a:extLst>
          </p:cNvPr>
          <p:cNvSpPr txBox="1"/>
          <p:nvPr/>
        </p:nvSpPr>
        <p:spPr>
          <a:xfrm>
            <a:off x="816077" y="5152103"/>
            <a:ext cx="3298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rgbClr val="DBDBDB"/>
                </a:solidFill>
                <a:latin typeface="Karla Regular" panose="020B0004030503030003" pitchFamily="34" charset="0"/>
              </a:rPr>
              <a:t>Katharina Birkmann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E2F986B-F3C5-4E55-9FD9-8172302341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96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09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0 -0.1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3" name="Titel 3">
            <a:extLst>
              <a:ext uri="{FF2B5EF4-FFF2-40B4-BE49-F238E27FC236}">
                <a16:creationId xmlns:a16="http://schemas.microsoft.com/office/drawing/2014/main" id="{00F426CB-B0C9-9D43-CA9A-28EC1B4DF235}"/>
              </a:ext>
            </a:extLst>
          </p:cNvPr>
          <p:cNvSpPr txBox="1">
            <a:spLocks/>
          </p:cNvSpPr>
          <p:nvPr/>
        </p:nvSpPr>
        <p:spPr>
          <a:xfrm>
            <a:off x="1296941" y="732129"/>
            <a:ext cx="4656183" cy="33556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r>
              <a:rPr lang="de-DE" sz="5200" b="1" dirty="0" err="1">
                <a:solidFill>
                  <a:srgbClr val="DBDBDB"/>
                </a:solidFill>
                <a:latin typeface="Karla"/>
                <a:cs typeface="Calibri Light"/>
              </a:rPr>
              <a:t>Artistic</a:t>
            </a:r>
            <a:r>
              <a:rPr lang="de-DE" sz="5200" b="1" dirty="0">
                <a:solidFill>
                  <a:srgbClr val="DBDBDB"/>
                </a:solidFill>
                <a:latin typeface="Karla"/>
                <a:cs typeface="Calibri Light"/>
              </a:rPr>
              <a:t> Experiments</a:t>
            </a:r>
            <a:endParaRPr lang="de-DE" sz="7700" b="1" dirty="0">
              <a:solidFill>
                <a:srgbClr val="DBDBDB"/>
              </a:solidFill>
              <a:latin typeface="Karla"/>
              <a:cs typeface="Calibri Light"/>
            </a:endParaRPr>
          </a:p>
          <a:p>
            <a:pPr>
              <a:lnSpc>
                <a:spcPct val="130000"/>
              </a:lnSpc>
            </a:pP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  <a:t>06 | </a:t>
            </a:r>
            <a:r>
              <a:rPr lang="de-DE" sz="3200" b="1" dirty="0" err="1">
                <a:solidFill>
                  <a:srgbClr val="9CC9C9"/>
                </a:solidFill>
                <a:latin typeface="Karla"/>
                <a:cs typeface="Calibri Light"/>
              </a:rPr>
              <a:t>Artspace</a:t>
            </a:r>
            <a:r>
              <a:rPr lang="de-DE" sz="3200" b="1" dirty="0">
                <a:solidFill>
                  <a:srgbClr val="9CC9C9"/>
                </a:solidFill>
                <a:latin typeface="Karla"/>
                <a:cs typeface="Calibri Light"/>
              </a:rPr>
              <a:t> &amp; Finissage</a:t>
            </a:r>
            <a:endParaRPr lang="de-DE" sz="3200" b="1" dirty="0">
              <a:solidFill>
                <a:srgbClr val="9CC9C9"/>
              </a:solidFill>
              <a:ea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077872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5BD89BDA-2D3E-4804-9DE6-CD30887912A6}"/>
              </a:ext>
            </a:extLst>
          </p:cNvPr>
          <p:cNvSpPr txBox="1"/>
          <p:nvPr/>
        </p:nvSpPr>
        <p:spPr>
          <a:xfrm>
            <a:off x="557080" y="5111924"/>
            <a:ext cx="62437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>
                <a:solidFill>
                  <a:srgbClr val="DBDBDB"/>
                </a:solidFill>
                <a:latin typeface="Karla SemiBold" panose="020B0004030503030003" pitchFamily="34" charset="0"/>
              </a:rPr>
              <a:t>https://labs.onb.ac.at/artspace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47AC2067-2A7E-43AB-AAEB-81878C2B91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7" y="-30385"/>
            <a:ext cx="12192000" cy="607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60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44444E-6 L -1.875E-6 -0.156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54AF59DF-9342-4D87-922B-F615E283B6C2}"/>
              </a:ext>
            </a:extLst>
          </p:cNvPr>
          <p:cNvGrpSpPr/>
          <p:nvPr/>
        </p:nvGrpSpPr>
        <p:grpSpPr>
          <a:xfrm>
            <a:off x="2256648" y="2377066"/>
            <a:ext cx="1150079" cy="2280845"/>
            <a:chOff x="1810691" y="1160206"/>
            <a:chExt cx="1150079" cy="2280845"/>
          </a:xfrm>
        </p:grpSpPr>
        <p:sp>
          <p:nvSpPr>
            <p:cNvPr id="2" name="Ellipse 1">
              <a:extLst>
                <a:ext uri="{FF2B5EF4-FFF2-40B4-BE49-F238E27FC236}">
                  <a16:creationId xmlns:a16="http://schemas.microsoft.com/office/drawing/2014/main" id="{67E5507A-5A97-41C7-80CC-E55601C4C941}"/>
                </a:ext>
              </a:extLst>
            </p:cNvPr>
            <p:cNvSpPr/>
            <p:nvPr/>
          </p:nvSpPr>
          <p:spPr>
            <a:xfrm>
              <a:off x="1995948" y="1160206"/>
              <a:ext cx="766917" cy="1002891"/>
            </a:xfrm>
            <a:prstGeom prst="ellipse">
              <a:avLst/>
            </a:prstGeom>
            <a:solidFill>
              <a:srgbClr val="DBD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3" name="Sehne 2">
              <a:extLst>
                <a:ext uri="{FF2B5EF4-FFF2-40B4-BE49-F238E27FC236}">
                  <a16:creationId xmlns:a16="http://schemas.microsoft.com/office/drawing/2014/main" id="{C84D4B05-A9B9-46E5-87A3-B621B4372BA7}"/>
                </a:ext>
              </a:extLst>
            </p:cNvPr>
            <p:cNvSpPr/>
            <p:nvPr/>
          </p:nvSpPr>
          <p:spPr>
            <a:xfrm rot="6388818">
              <a:off x="1771381" y="2251661"/>
              <a:ext cx="1228700" cy="1150079"/>
            </a:xfrm>
            <a:prstGeom prst="chord">
              <a:avLst/>
            </a:prstGeom>
            <a:solidFill>
              <a:srgbClr val="DBDBD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6" name="Sprechblase: rechteckig mit abgerundeten Ecken 5">
            <a:extLst>
              <a:ext uri="{FF2B5EF4-FFF2-40B4-BE49-F238E27FC236}">
                <a16:creationId xmlns:a16="http://schemas.microsoft.com/office/drawing/2014/main" id="{91119A9F-D024-4B24-AA85-2899B30A3045}"/>
              </a:ext>
            </a:extLst>
          </p:cNvPr>
          <p:cNvSpPr/>
          <p:nvPr/>
        </p:nvSpPr>
        <p:spPr>
          <a:xfrm>
            <a:off x="2420351" y="838392"/>
            <a:ext cx="2723536" cy="1081548"/>
          </a:xfrm>
          <a:prstGeom prst="wedgeRoundRectCallout">
            <a:avLst/>
          </a:prstGeom>
          <a:noFill/>
          <a:ln w="19050">
            <a:solidFill>
              <a:srgbClr val="DBDB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0C3A0C6D-E75F-4E43-8280-B39DF1641271}"/>
              </a:ext>
            </a:extLst>
          </p:cNvPr>
          <p:cNvSpPr txBox="1"/>
          <p:nvPr/>
        </p:nvSpPr>
        <p:spPr>
          <a:xfrm>
            <a:off x="2526889" y="1117556"/>
            <a:ext cx="2723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err="1">
                <a:solidFill>
                  <a:srgbClr val="DBDBDB"/>
                </a:solidFill>
                <a:latin typeface="Karla ExtraBold" panose="020B0004030503030003" pitchFamily="34" charset="0"/>
              </a:rPr>
              <a:t>Artist‘s</a:t>
            </a:r>
            <a:r>
              <a:rPr lang="de-DE" sz="2800" dirty="0">
                <a:solidFill>
                  <a:srgbClr val="DBDBDB"/>
                </a:solidFill>
                <a:latin typeface="Karla ExtraBold" panose="020B0004030503030003" pitchFamily="34" charset="0"/>
              </a:rPr>
              <a:t> </a:t>
            </a:r>
            <a:r>
              <a:rPr lang="de-DE" sz="2800" dirty="0" err="1">
                <a:solidFill>
                  <a:srgbClr val="DBDBDB"/>
                </a:solidFill>
                <a:latin typeface="Karla ExtraBold" panose="020B0004030503030003" pitchFamily="34" charset="0"/>
              </a:rPr>
              <a:t>voice</a:t>
            </a:r>
            <a:endParaRPr lang="de-DE" sz="2800" dirty="0">
              <a:solidFill>
                <a:srgbClr val="DBDBDB"/>
              </a:solidFill>
              <a:latin typeface="Karla ExtraBold" panose="020B0004030503030003" pitchFamily="34" charset="0"/>
            </a:endParaRP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F88098D2-6E4C-45F6-B1A3-34CF69A8A4D5}"/>
              </a:ext>
            </a:extLst>
          </p:cNvPr>
          <p:cNvGrpSpPr/>
          <p:nvPr/>
        </p:nvGrpSpPr>
        <p:grpSpPr>
          <a:xfrm>
            <a:off x="6341951" y="2514957"/>
            <a:ext cx="1150079" cy="2280845"/>
            <a:chOff x="1810691" y="1160206"/>
            <a:chExt cx="1150079" cy="2280845"/>
          </a:xfrm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EAE75323-B898-4583-A020-1DDBEC620D47}"/>
                </a:ext>
              </a:extLst>
            </p:cNvPr>
            <p:cNvSpPr/>
            <p:nvPr/>
          </p:nvSpPr>
          <p:spPr>
            <a:xfrm rot="20836543">
              <a:off x="1995948" y="1160206"/>
              <a:ext cx="766917" cy="1002891"/>
            </a:xfrm>
            <a:prstGeom prst="ellipse">
              <a:avLst/>
            </a:prstGeom>
            <a:solidFill>
              <a:srgbClr val="DBD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0" name="Sehne 9">
              <a:extLst>
                <a:ext uri="{FF2B5EF4-FFF2-40B4-BE49-F238E27FC236}">
                  <a16:creationId xmlns:a16="http://schemas.microsoft.com/office/drawing/2014/main" id="{9EEAFF80-DE42-43FD-9D0A-5E9B02FA3BC6}"/>
                </a:ext>
              </a:extLst>
            </p:cNvPr>
            <p:cNvSpPr/>
            <p:nvPr/>
          </p:nvSpPr>
          <p:spPr>
            <a:xfrm rot="6388818">
              <a:off x="1771381" y="2251661"/>
              <a:ext cx="1228700" cy="1150079"/>
            </a:xfrm>
            <a:prstGeom prst="chord">
              <a:avLst>
                <a:gd name="adj1" fmla="val 3718354"/>
                <a:gd name="adj2" fmla="val 17185863"/>
              </a:avLst>
            </a:prstGeom>
            <a:solidFill>
              <a:srgbClr val="DBDBD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1" name="Sprechblase: rechteckig mit abgerundeten Ecken 10">
            <a:extLst>
              <a:ext uri="{FF2B5EF4-FFF2-40B4-BE49-F238E27FC236}">
                <a16:creationId xmlns:a16="http://schemas.microsoft.com/office/drawing/2014/main" id="{ECB9FA5B-FA66-41DD-B61B-2C9B5A4A7F12}"/>
              </a:ext>
            </a:extLst>
          </p:cNvPr>
          <p:cNvSpPr/>
          <p:nvPr/>
        </p:nvSpPr>
        <p:spPr>
          <a:xfrm>
            <a:off x="6653139" y="1012721"/>
            <a:ext cx="3080794" cy="1080000"/>
          </a:xfrm>
          <a:prstGeom prst="wedgeRoundRectCallout">
            <a:avLst/>
          </a:prstGeom>
          <a:noFill/>
          <a:ln w="19050">
            <a:solidFill>
              <a:srgbClr val="DBDB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9A53C3A5-6A9F-419A-B030-2F9E6AE62D1E}"/>
              </a:ext>
            </a:extLst>
          </p:cNvPr>
          <p:cNvSpPr txBox="1"/>
          <p:nvPr/>
        </p:nvSpPr>
        <p:spPr>
          <a:xfrm>
            <a:off x="6759677" y="1291111"/>
            <a:ext cx="297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err="1">
                <a:solidFill>
                  <a:srgbClr val="DBDBDB"/>
                </a:solidFill>
                <a:latin typeface="Karla ExtraBold" panose="020B0004030503030003" pitchFamily="34" charset="0"/>
              </a:rPr>
              <a:t>Curator‘s</a:t>
            </a:r>
            <a:r>
              <a:rPr lang="de-DE" sz="2800" dirty="0">
                <a:solidFill>
                  <a:srgbClr val="DBDBDB"/>
                </a:solidFill>
                <a:latin typeface="Karla ExtraBold" panose="020B0004030503030003" pitchFamily="34" charset="0"/>
              </a:rPr>
              <a:t> </a:t>
            </a:r>
            <a:r>
              <a:rPr lang="de-DE" sz="2800" dirty="0" err="1">
                <a:solidFill>
                  <a:srgbClr val="DBDBDB"/>
                </a:solidFill>
                <a:latin typeface="Karla ExtraBold" panose="020B0004030503030003" pitchFamily="34" charset="0"/>
              </a:rPr>
              <a:t>voice</a:t>
            </a:r>
            <a:endParaRPr lang="de-DE" sz="2800" dirty="0">
              <a:solidFill>
                <a:srgbClr val="DBDBDB"/>
              </a:solidFill>
              <a:latin typeface="Karla ExtraBold" panose="020B0004030503030003" pitchFamily="34" charset="0"/>
            </a:endParaRP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8392206C-9001-4D15-99D0-CD16EF17D9DE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6" name="Grafik 13">
            <a:extLst>
              <a:ext uri="{FF2B5EF4-FFF2-40B4-BE49-F238E27FC236}">
                <a16:creationId xmlns:a16="http://schemas.microsoft.com/office/drawing/2014/main" id="{BD4B69DE-D56E-4627-B7E4-F9B3142C51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17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CECF2052-EA26-4373-BE4C-FF3F2C7014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8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0A308020-1BE4-4DC7-AE43-E675FA841D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cxnSp>
        <p:nvCxnSpPr>
          <p:cNvPr id="20" name="Verbinder: gekrümmt 19">
            <a:extLst>
              <a:ext uri="{FF2B5EF4-FFF2-40B4-BE49-F238E27FC236}">
                <a16:creationId xmlns:a16="http://schemas.microsoft.com/office/drawing/2014/main" id="{8D7ECB30-B75E-4695-9ECC-1C715F54F91B}"/>
              </a:ext>
            </a:extLst>
          </p:cNvPr>
          <p:cNvCxnSpPr>
            <a:cxnSpLocks/>
          </p:cNvCxnSpPr>
          <p:nvPr/>
        </p:nvCxnSpPr>
        <p:spPr>
          <a:xfrm flipV="1">
            <a:off x="1795058" y="4194854"/>
            <a:ext cx="1744280" cy="264795"/>
          </a:xfrm>
          <a:prstGeom prst="curvedConnector3">
            <a:avLst>
              <a:gd name="adj1" fmla="val 136808"/>
            </a:avLst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Verbinder: gekrümmt 29">
            <a:extLst>
              <a:ext uri="{FF2B5EF4-FFF2-40B4-BE49-F238E27FC236}">
                <a16:creationId xmlns:a16="http://schemas.microsoft.com/office/drawing/2014/main" id="{A4C5CA21-2412-4A3F-8558-1DD96225760F}"/>
              </a:ext>
            </a:extLst>
          </p:cNvPr>
          <p:cNvCxnSpPr>
            <a:cxnSpLocks/>
          </p:cNvCxnSpPr>
          <p:nvPr/>
        </p:nvCxnSpPr>
        <p:spPr>
          <a:xfrm flipH="1" flipV="1">
            <a:off x="6279554" y="4334743"/>
            <a:ext cx="1744280" cy="264795"/>
          </a:xfrm>
          <a:prstGeom prst="curvedConnector3">
            <a:avLst>
              <a:gd name="adj1" fmla="val 136808"/>
            </a:avLst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1835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3" name="Titel 3">
            <a:extLst>
              <a:ext uri="{FF2B5EF4-FFF2-40B4-BE49-F238E27FC236}">
                <a16:creationId xmlns:a16="http://schemas.microsoft.com/office/drawing/2014/main" id="{00F426CB-B0C9-9D43-CA9A-28EC1B4DF235}"/>
              </a:ext>
            </a:extLst>
          </p:cNvPr>
          <p:cNvSpPr txBox="1">
            <a:spLocks/>
          </p:cNvSpPr>
          <p:nvPr/>
        </p:nvSpPr>
        <p:spPr>
          <a:xfrm>
            <a:off x="2010879" y="1048455"/>
            <a:ext cx="4656183" cy="33556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endParaRPr lang="de-DE" sz="3200" b="1" dirty="0">
              <a:solidFill>
                <a:srgbClr val="9CC9C9"/>
              </a:solidFill>
              <a:ea typeface="Calibri Light"/>
              <a:cs typeface="Calibri Light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E04DFDC-3A02-4095-8578-3DC71EC1511D}"/>
              </a:ext>
            </a:extLst>
          </p:cNvPr>
          <p:cNvSpPr txBox="1"/>
          <p:nvPr/>
        </p:nvSpPr>
        <p:spPr>
          <a:xfrm>
            <a:off x="2662757" y="1276933"/>
            <a:ext cx="800860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>
                <a:solidFill>
                  <a:srgbClr val="9CC9C9"/>
                </a:solidFill>
                <a:latin typeface="Karla SemiBold" panose="020B0004030503030003" pitchFamily="34" charset="0"/>
              </a:rPr>
              <a:t>ONB LABS</a:t>
            </a:r>
          </a:p>
          <a:p>
            <a:r>
              <a:rPr lang="de-DE" sz="4000" dirty="0">
                <a:solidFill>
                  <a:srgbClr val="DBDBDB"/>
                </a:solidFill>
                <a:latin typeface="Karla SemiBold" panose="020B0004030503030003" pitchFamily="34" charset="0"/>
              </a:rPr>
              <a:t>Plattform der Österreichischen Nationalbibliothek für wissenschaftliche und </a:t>
            </a:r>
            <a:r>
              <a:rPr lang="de-DE" sz="4000" dirty="0" err="1">
                <a:solidFill>
                  <a:srgbClr val="DBDBDB"/>
                </a:solidFill>
                <a:latin typeface="Karla SemiBold" panose="020B0004030503030003" pitchFamily="34" charset="0"/>
              </a:rPr>
              <a:t>krative</a:t>
            </a:r>
            <a:r>
              <a:rPr lang="de-DE" sz="4000" dirty="0">
                <a:solidFill>
                  <a:srgbClr val="DBDBDB"/>
                </a:solidFill>
                <a:latin typeface="Karla SemiBold" panose="020B0004030503030003" pitchFamily="34" charset="0"/>
              </a:rPr>
              <a:t> Nutzung digitaler Sammlungen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DBA6E290-F79D-424F-89E1-826D115302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141" y="1181929"/>
            <a:ext cx="940827" cy="940827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5F7579AA-6E0E-466E-9498-79FEE5D347E3}"/>
              </a:ext>
            </a:extLst>
          </p:cNvPr>
          <p:cNvSpPr txBox="1"/>
          <p:nvPr/>
        </p:nvSpPr>
        <p:spPr>
          <a:xfrm>
            <a:off x="2662757" y="4757738"/>
            <a:ext cx="55096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>
                <a:solidFill>
                  <a:srgbClr val="DBDBDB"/>
                </a:solidFill>
                <a:latin typeface="Karla ExtraBold" panose="020B0004030503030003" pitchFamily="34" charset="0"/>
              </a:rPr>
              <a:t>labs.onb.ac.at</a:t>
            </a:r>
          </a:p>
        </p:txBody>
      </p:sp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1E1C9876-D52D-4B57-9928-44A4BDC677D2}"/>
              </a:ext>
            </a:extLst>
          </p:cNvPr>
          <p:cNvCxnSpPr/>
          <p:nvPr/>
        </p:nvCxnSpPr>
        <p:spPr>
          <a:xfrm>
            <a:off x="2662757" y="4643438"/>
            <a:ext cx="6495531" cy="0"/>
          </a:xfrm>
          <a:prstGeom prst="line">
            <a:avLst/>
          </a:prstGeom>
          <a:ln w="28575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4440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617BF3ED-825E-4803-9FF3-891A8A776AE0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E6FF407D-C04C-4F64-B017-A70F54CCF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7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A3855628-F902-4074-B605-27104AE38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8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50694E81-B811-4FB5-819D-4FD43823D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75416E5-7DCF-4845-9C60-FEB6BB8000AF}"/>
              </a:ext>
            </a:extLst>
          </p:cNvPr>
          <p:cNvSpPr txBox="1"/>
          <p:nvPr/>
        </p:nvSpPr>
        <p:spPr>
          <a:xfrm>
            <a:off x="2913858" y="2636351"/>
            <a:ext cx="1799304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de-DE" sz="4000" dirty="0" err="1">
                <a:solidFill>
                  <a:srgbClr val="DBDBDB"/>
                </a:solidFill>
                <a:latin typeface="Karla Bold" panose="020B0004030503030003" pitchFamily="34" charset="0"/>
              </a:rPr>
              <a:t>It‘s</a:t>
            </a:r>
            <a:r>
              <a:rPr lang="de-DE" sz="4000" dirty="0">
                <a:solidFill>
                  <a:srgbClr val="DBDBDB"/>
                </a:solidFill>
                <a:latin typeface="Karla Bold" panose="020B0004030503030003" pitchFamily="34" charset="0"/>
              </a:rPr>
              <a:t> all </a:t>
            </a:r>
            <a:r>
              <a:rPr lang="de-DE" sz="4000" dirty="0" err="1">
                <a:solidFill>
                  <a:srgbClr val="DBDBDB"/>
                </a:solidFill>
                <a:latin typeface="Karla Bold" panose="020B0004030503030003" pitchFamily="34" charset="0"/>
              </a:rPr>
              <a:t>about</a:t>
            </a:r>
            <a:endParaRPr lang="de-DE" sz="4000" dirty="0">
              <a:solidFill>
                <a:srgbClr val="DBDBDB"/>
              </a:solidFill>
              <a:latin typeface="Karla Bold" panose="020B0004030503030003" pitchFamily="34" charset="0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B04CCE6-3E23-4D8B-AC67-3FC5276EADA7}"/>
              </a:ext>
            </a:extLst>
          </p:cNvPr>
          <p:cNvSpPr txBox="1"/>
          <p:nvPr/>
        </p:nvSpPr>
        <p:spPr>
          <a:xfrm>
            <a:off x="4480489" y="2418844"/>
            <a:ext cx="2418736" cy="1785104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de-DE" sz="11000" dirty="0">
                <a:solidFill>
                  <a:srgbClr val="DBDBDB"/>
                </a:solidFill>
                <a:latin typeface="Karla ExtraBold" panose="020B0004030503030003" pitchFamily="34" charset="0"/>
              </a:rPr>
              <a:t>UX</a:t>
            </a:r>
          </a:p>
        </p:txBody>
      </p: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5A2E2435-1B71-4AC7-9FE7-5A925109C699}"/>
              </a:ext>
            </a:extLst>
          </p:cNvPr>
          <p:cNvCxnSpPr>
            <a:cxnSpLocks/>
          </p:cNvCxnSpPr>
          <p:nvPr/>
        </p:nvCxnSpPr>
        <p:spPr>
          <a:xfrm>
            <a:off x="3020781" y="2636351"/>
            <a:ext cx="5722376" cy="0"/>
          </a:xfrm>
          <a:prstGeom prst="line">
            <a:avLst/>
          </a:prstGeom>
          <a:ln w="381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29C2FDB5-2A7F-41F1-ADF5-4FCD87462CCC}"/>
              </a:ext>
            </a:extLst>
          </p:cNvPr>
          <p:cNvCxnSpPr>
            <a:cxnSpLocks/>
          </p:cNvCxnSpPr>
          <p:nvPr/>
        </p:nvCxnSpPr>
        <p:spPr>
          <a:xfrm>
            <a:off x="3036761" y="3840803"/>
            <a:ext cx="5668296" cy="0"/>
          </a:xfrm>
          <a:prstGeom prst="line">
            <a:avLst/>
          </a:prstGeom>
          <a:ln w="28575">
            <a:solidFill>
              <a:srgbClr val="DB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118EC86F-74C2-412B-9F9E-E66E578C916D}"/>
              </a:ext>
            </a:extLst>
          </p:cNvPr>
          <p:cNvSpPr txBox="1"/>
          <p:nvPr/>
        </p:nvSpPr>
        <p:spPr>
          <a:xfrm>
            <a:off x="6694361" y="2655584"/>
            <a:ext cx="2010696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de-DE" sz="4000" dirty="0" err="1">
                <a:solidFill>
                  <a:srgbClr val="DBDBDB"/>
                </a:solidFill>
                <a:latin typeface="Karla Bold" panose="020B0004030503030003" pitchFamily="34" charset="0"/>
              </a:rPr>
              <a:t>Is</a:t>
            </a:r>
            <a:r>
              <a:rPr lang="de-DE" sz="4000" dirty="0">
                <a:solidFill>
                  <a:srgbClr val="DBDBDB"/>
                </a:solidFill>
                <a:latin typeface="Karla Bold" panose="020B0004030503030003" pitchFamily="34" charset="0"/>
              </a:rPr>
              <a:t> </a:t>
            </a:r>
            <a:r>
              <a:rPr lang="de-DE" sz="4000" dirty="0" err="1">
                <a:solidFill>
                  <a:srgbClr val="DBDBDB"/>
                </a:solidFill>
                <a:latin typeface="Karla Bold" panose="020B0004030503030003" pitchFamily="34" charset="0"/>
              </a:rPr>
              <a:t>it</a:t>
            </a:r>
            <a:r>
              <a:rPr lang="de-DE" sz="4000" dirty="0">
                <a:solidFill>
                  <a:srgbClr val="DBDBDB"/>
                </a:solidFill>
                <a:latin typeface="Karla Bold" panose="020B0004030503030003" pitchFamily="34" charset="0"/>
              </a:rPr>
              <a:t> all </a:t>
            </a:r>
            <a:r>
              <a:rPr lang="de-DE" sz="4000" dirty="0" err="1">
                <a:solidFill>
                  <a:srgbClr val="DBDBDB"/>
                </a:solidFill>
                <a:latin typeface="Karla Bold" panose="020B0004030503030003" pitchFamily="34" charset="0"/>
              </a:rPr>
              <a:t>about</a:t>
            </a:r>
            <a:r>
              <a:rPr lang="de-DE" sz="4000" dirty="0">
                <a:solidFill>
                  <a:srgbClr val="DBDBDB"/>
                </a:solidFill>
                <a:latin typeface="Karla Bold" panose="020B0004030503030003" pitchFamily="34" charset="0"/>
              </a:rPr>
              <a:t> ?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9D227524-FDBA-4671-8200-7067F3220D6F}"/>
              </a:ext>
            </a:extLst>
          </p:cNvPr>
          <p:cNvSpPr txBox="1"/>
          <p:nvPr/>
        </p:nvSpPr>
        <p:spPr>
          <a:xfrm>
            <a:off x="8955397" y="3429000"/>
            <a:ext cx="2418736" cy="1398808"/>
          </a:xfrm>
          <a:prstGeom prst="rect">
            <a:avLst/>
          </a:prstGeom>
          <a:noFill/>
          <a:ln w="19050" cap="rnd">
            <a:solidFill>
              <a:srgbClr val="9CC9C9"/>
            </a:solidFill>
            <a:prstDash val="sysDash"/>
            <a:bevel/>
          </a:ln>
        </p:spPr>
        <p:txBody>
          <a:bodyPr wrap="square" lIns="144000" tIns="144000" rIns="144000" bIns="144000" rtlCol="0">
            <a:spAutoFit/>
          </a:bodyPr>
          <a:lstStyle/>
          <a:p>
            <a:r>
              <a:rPr lang="de-DE" dirty="0">
                <a:solidFill>
                  <a:srgbClr val="DBDBDB"/>
                </a:solidFill>
                <a:latin typeface="Karla" panose="020B0004030503030003" pitchFamily="34" charset="0"/>
              </a:rPr>
              <a:t>Wie viel Usability ist im Kunstwerk? </a:t>
            </a:r>
            <a:br>
              <a:rPr lang="de-DE" dirty="0">
                <a:solidFill>
                  <a:srgbClr val="DBDBDB"/>
                </a:solidFill>
                <a:latin typeface="Karla" panose="020B0004030503030003" pitchFamily="34" charset="0"/>
              </a:rPr>
            </a:br>
            <a:r>
              <a:rPr lang="de-DE" dirty="0">
                <a:solidFill>
                  <a:srgbClr val="DBDBDB"/>
                </a:solidFill>
                <a:latin typeface="Karla" panose="020B0004030503030003" pitchFamily="34" charset="0"/>
              </a:rPr>
              <a:t>Wie viel Usability ist in der Präsentation? 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39B536A-A593-4A7A-B026-44CC8D875219}"/>
              </a:ext>
            </a:extLst>
          </p:cNvPr>
          <p:cNvSpPr txBox="1"/>
          <p:nvPr/>
        </p:nvSpPr>
        <p:spPr>
          <a:xfrm>
            <a:off x="724022" y="1363563"/>
            <a:ext cx="2079065" cy="1952806"/>
          </a:xfrm>
          <a:prstGeom prst="rect">
            <a:avLst/>
          </a:prstGeom>
          <a:noFill/>
          <a:ln w="19050" cap="rnd">
            <a:solidFill>
              <a:srgbClr val="9CC9C9"/>
            </a:solidFill>
            <a:prstDash val="sysDash"/>
            <a:bevel/>
          </a:ln>
        </p:spPr>
        <p:txBody>
          <a:bodyPr wrap="square" lIns="144000" tIns="144000" rIns="144000" bIns="144000" rtlCol="0">
            <a:spAutoFit/>
          </a:bodyPr>
          <a:lstStyle/>
          <a:p>
            <a:r>
              <a:rPr lang="de-DE" dirty="0">
                <a:solidFill>
                  <a:srgbClr val="DBDBDB"/>
                </a:solidFill>
                <a:latin typeface="Karla" panose="020B0004030503030003" pitchFamily="34" charset="0"/>
              </a:rPr>
              <a:t>Welche zusätzlichen Elemente könnten vom Kunstwerk ablenken?</a:t>
            </a:r>
          </a:p>
        </p:txBody>
      </p:sp>
    </p:spTree>
    <p:extLst>
      <p:ext uri="{BB962C8B-B14F-4D97-AF65-F5344CB8AC3E}">
        <p14:creationId xmlns:p14="http://schemas.microsoft.com/office/powerpoint/2010/main" val="2537528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A9765427-5EA2-4A17-8A4C-768F22E114AA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13">
            <a:extLst>
              <a:ext uri="{FF2B5EF4-FFF2-40B4-BE49-F238E27FC236}">
                <a16:creationId xmlns:a16="http://schemas.microsoft.com/office/drawing/2014/main" id="{66EED25B-1E60-4AA3-9A93-F4B034818C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9E692156-58E2-402A-A23C-DBFFC60243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7DD80119-AA38-49DD-B9E9-9C3BFF7B83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pic>
        <p:nvPicPr>
          <p:cNvPr id="10" name="BoonScrolling_Info">
            <a:hlinkClick r:id="" action="ppaction://media"/>
            <a:extLst>
              <a:ext uri="{FF2B5EF4-FFF2-40B4-BE49-F238E27FC236}">
                <a16:creationId xmlns:a16="http://schemas.microsoft.com/office/drawing/2014/main" id="{C7FC4139-6C0E-467E-965A-68A317EF13E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-29713"/>
            <a:ext cx="12192000" cy="587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12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6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FA889A77-05C8-4732-8E51-40B8238E95FE}"/>
              </a:ext>
            </a:extLst>
          </p:cNvPr>
          <p:cNvSpPr/>
          <p:nvPr/>
        </p:nvSpPr>
        <p:spPr>
          <a:xfrm rot="16200000">
            <a:off x="-481156" y="2452367"/>
            <a:ext cx="4984070" cy="1077218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32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KOMMEN SIE INS LITERATURMUSEUM</a:t>
            </a:r>
            <a:endParaRPr lang="de-DE" sz="32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9236B80-2439-4269-863E-D8C71126007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158" y="924231"/>
            <a:ext cx="8652390" cy="4326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4372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3" name="Titel 3">
            <a:extLst>
              <a:ext uri="{FF2B5EF4-FFF2-40B4-BE49-F238E27FC236}">
                <a16:creationId xmlns:a16="http://schemas.microsoft.com/office/drawing/2014/main" id="{00F426CB-B0C9-9D43-CA9A-28EC1B4DF235}"/>
              </a:ext>
            </a:extLst>
          </p:cNvPr>
          <p:cNvSpPr txBox="1">
            <a:spLocks/>
          </p:cNvSpPr>
          <p:nvPr/>
        </p:nvSpPr>
        <p:spPr>
          <a:xfrm>
            <a:off x="1296941" y="732129"/>
            <a:ext cx="4656183" cy="33556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r>
              <a:rPr lang="de-DE" sz="5200" b="1" dirty="0" err="1">
                <a:solidFill>
                  <a:srgbClr val="DBDBDB"/>
                </a:solidFill>
                <a:latin typeface="Karla"/>
                <a:cs typeface="Calibri Light"/>
              </a:rPr>
              <a:t>Artistic</a:t>
            </a:r>
            <a:r>
              <a:rPr lang="de-DE" sz="5200" b="1" dirty="0">
                <a:solidFill>
                  <a:srgbClr val="DBDBDB"/>
                </a:solidFill>
                <a:latin typeface="Karla"/>
                <a:cs typeface="Calibri Light"/>
              </a:rPr>
              <a:t> Experiments</a:t>
            </a:r>
            <a:endParaRPr lang="de-DE" sz="7700" b="1" dirty="0">
              <a:solidFill>
                <a:srgbClr val="DBDBDB"/>
              </a:solidFill>
              <a:latin typeface="Karla"/>
              <a:cs typeface="Calibri Light"/>
            </a:endParaRPr>
          </a:p>
          <a:p>
            <a:pPr>
              <a:lnSpc>
                <a:spcPct val="130000"/>
              </a:lnSpc>
            </a:pP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  <a:t>07 | </a:t>
            </a:r>
            <a:r>
              <a:rPr lang="de-DE" sz="3200" b="1" dirty="0">
                <a:solidFill>
                  <a:srgbClr val="9CC9C9"/>
                </a:solidFill>
                <a:latin typeface="Karla"/>
                <a:cs typeface="Calibri Light"/>
              </a:rPr>
              <a:t>Dissemination</a:t>
            </a:r>
            <a:endParaRPr lang="de-DE" sz="3200" b="1" dirty="0">
              <a:solidFill>
                <a:srgbClr val="9CC9C9"/>
              </a:solidFill>
              <a:ea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08412017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4143953-E961-455C-9E46-56EC4DD3E518}"/>
              </a:ext>
            </a:extLst>
          </p:cNvPr>
          <p:cNvSpPr/>
          <p:nvPr/>
        </p:nvSpPr>
        <p:spPr>
          <a:xfrm rot="16200000">
            <a:off x="-295360" y="2608816"/>
            <a:ext cx="4984070" cy="646331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36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WORKSHOPS</a:t>
            </a:r>
            <a:endParaRPr lang="de-DE" sz="3600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085F8D3-87A2-45C6-B064-D222A511611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10" t="9079" r="7185" b="15853"/>
          <a:stretch/>
        </p:blipFill>
        <p:spPr>
          <a:xfrm rot="1158923">
            <a:off x="4060536" y="1727637"/>
            <a:ext cx="6983057" cy="3498532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F3D6FF4A-FDC3-46A0-A595-7106F20E7E58}"/>
              </a:ext>
            </a:extLst>
          </p:cNvPr>
          <p:cNvGrpSpPr/>
          <p:nvPr/>
        </p:nvGrpSpPr>
        <p:grpSpPr>
          <a:xfrm>
            <a:off x="8465276" y="439946"/>
            <a:ext cx="2662125" cy="1128628"/>
            <a:chOff x="1260060" y="3250995"/>
            <a:chExt cx="3635501" cy="1917052"/>
          </a:xfrm>
        </p:grpSpPr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43CEDFE7-9BC3-471E-A9CB-33ADB5C564B8}"/>
                </a:ext>
              </a:extLst>
            </p:cNvPr>
            <p:cNvSpPr/>
            <p:nvPr/>
          </p:nvSpPr>
          <p:spPr>
            <a:xfrm rot="19937972">
              <a:off x="1260060" y="4001166"/>
              <a:ext cx="911920" cy="1166881"/>
            </a:xfrm>
            <a:prstGeom prst="rect">
              <a:avLst/>
            </a:prstGeom>
            <a:noFill/>
            <a:ln w="22225">
              <a:solidFill>
                <a:srgbClr val="9CC9C9"/>
              </a:solidFill>
              <a:prstDash val="dash"/>
            </a:ln>
            <a:effectLst>
              <a:outerShdw blurRad="38100" dist="25400" dir="5400000" sx="106000" sy="106000" algn="t" rotWithShape="0">
                <a:srgbClr val="DBDBDB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2" name="Verbinder: gekrümmt 11">
              <a:extLst>
                <a:ext uri="{FF2B5EF4-FFF2-40B4-BE49-F238E27FC236}">
                  <a16:creationId xmlns:a16="http://schemas.microsoft.com/office/drawing/2014/main" id="{02C14440-39D6-4559-BBD8-24A5BD57EFC0}"/>
                </a:ext>
              </a:extLst>
            </p:cNvPr>
            <p:cNvCxnSpPr/>
            <p:nvPr/>
          </p:nvCxnSpPr>
          <p:spPr>
            <a:xfrm rot="5400000" flipH="1" flipV="1">
              <a:off x="3837270" y="3251788"/>
              <a:ext cx="14286" cy="12700"/>
            </a:xfrm>
            <a:prstGeom prst="curved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Verbinder: gekrümmt 15">
              <a:extLst>
                <a:ext uri="{FF2B5EF4-FFF2-40B4-BE49-F238E27FC236}">
                  <a16:creationId xmlns:a16="http://schemas.microsoft.com/office/drawing/2014/main" id="{5DD58268-DF60-4633-ABD9-CD921DF55A7E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2524233" y="3690780"/>
              <a:ext cx="615783" cy="453091"/>
            </a:xfrm>
            <a:prstGeom prst="curvedConnector3">
              <a:avLst>
                <a:gd name="adj1" fmla="val 50000"/>
              </a:avLst>
            </a:prstGeom>
            <a:ln w="15875">
              <a:solidFill>
                <a:srgbClr val="DBDBD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10842EDA-9C2B-4268-A2CA-02105BD257D0}"/>
                </a:ext>
              </a:extLst>
            </p:cNvPr>
            <p:cNvSpPr txBox="1"/>
            <p:nvPr/>
          </p:nvSpPr>
          <p:spPr>
            <a:xfrm>
              <a:off x="3140016" y="3399232"/>
              <a:ext cx="1755545" cy="1097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4400">
                <a:defRPr/>
              </a:pPr>
              <a:r>
                <a:rPr lang="de-DE" dirty="0">
                  <a:solidFill>
                    <a:srgbClr val="DBDBDB"/>
                  </a:solidFill>
                  <a:latin typeface="Karla" panose="020B0004030503030003" pitchFamily="34" charset="0"/>
                </a:rPr>
                <a:t>Feedback sammeln!</a:t>
              </a:r>
              <a:endPara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DBDBDB"/>
                </a:solidFill>
                <a:effectLst/>
                <a:uLnTx/>
                <a:uFillTx/>
                <a:latin typeface="Karla" panose="020B0004030503030003" pitchFamily="34" charset="0"/>
                <a:ea typeface="+mn-ea"/>
                <a:cs typeface="+mn-cs"/>
              </a:endParaRPr>
            </a:p>
          </p:txBody>
        </p:sp>
      </p:grpSp>
      <p:sp>
        <p:nvSpPr>
          <p:cNvPr id="4" name="Textfeld 3">
            <a:extLst>
              <a:ext uri="{FF2B5EF4-FFF2-40B4-BE49-F238E27FC236}">
                <a16:creationId xmlns:a16="http://schemas.microsoft.com/office/drawing/2014/main" id="{7ADA231D-5AF8-4D41-9EE2-C06FE9B9F2B1}"/>
              </a:ext>
            </a:extLst>
          </p:cNvPr>
          <p:cNvSpPr txBox="1"/>
          <p:nvPr/>
        </p:nvSpPr>
        <p:spPr>
          <a:xfrm>
            <a:off x="4018183" y="5475160"/>
            <a:ext cx="3713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400" dirty="0">
                <a:solidFill>
                  <a:srgbClr val="DBDBDB"/>
                </a:solidFill>
                <a:latin typeface="Karla" panose="020B0004030503030003" pitchFamily="34" charset="0"/>
              </a:rPr>
              <a:t>Feedback in einem Webinar an der ÖNB</a:t>
            </a:r>
          </a:p>
        </p:txBody>
      </p:sp>
    </p:spTree>
    <p:extLst>
      <p:ext uri="{BB962C8B-B14F-4D97-AF65-F5344CB8AC3E}">
        <p14:creationId xmlns:p14="http://schemas.microsoft.com/office/powerpoint/2010/main" val="2011658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4143953-E961-455C-9E46-56EC4DD3E518}"/>
              </a:ext>
            </a:extLst>
          </p:cNvPr>
          <p:cNvSpPr/>
          <p:nvPr/>
        </p:nvSpPr>
        <p:spPr>
          <a:xfrm rot="16200000">
            <a:off x="-829553" y="1971810"/>
            <a:ext cx="5186215" cy="1754326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36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KB</a:t>
            </a:r>
            <a:br>
              <a:rPr lang="de-DE" sz="3600" spc="300" dirty="0">
                <a:solidFill>
                  <a:srgbClr val="DBDBDB"/>
                </a:solidFill>
                <a:latin typeface="Karla ExtraBold" panose="020B0004030503030003" pitchFamily="34" charset="0"/>
              </a:rPr>
            </a:br>
            <a:r>
              <a:rPr lang="de-DE" sz="3600" spc="300" dirty="0" err="1">
                <a:solidFill>
                  <a:srgbClr val="DBDBDB"/>
                </a:solidFill>
                <a:latin typeface="Karla ExtraBold" panose="020B0004030503030003" pitchFamily="34" charset="0"/>
              </a:rPr>
              <a:t>Artistic</a:t>
            </a:r>
            <a:r>
              <a:rPr lang="de-DE" sz="36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 Experiments</a:t>
            </a:r>
            <a:endParaRPr lang="de-DE" sz="36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7884085-320D-4A73-8FCF-A1022628F2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530" y="455667"/>
            <a:ext cx="5029200" cy="303520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1005FC00-EFCC-47E5-96AC-62E0C3F70E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750" y="2225161"/>
            <a:ext cx="5029200" cy="321692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D8D9EA73-28D6-4FA4-B52A-FC66EB115203}"/>
              </a:ext>
            </a:extLst>
          </p:cNvPr>
          <p:cNvSpPr txBox="1"/>
          <p:nvPr/>
        </p:nvSpPr>
        <p:spPr>
          <a:xfrm>
            <a:off x="8255479" y="1814812"/>
            <a:ext cx="32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solidFill>
                  <a:srgbClr val="DBDBDB"/>
                </a:solidFill>
                <a:latin typeface="Karla" panose="020B0004030503030003" pitchFamily="34" charset="0"/>
              </a:rPr>
              <a:t>Photos</a:t>
            </a:r>
            <a:r>
              <a:rPr lang="de-DE" sz="1400" dirty="0">
                <a:solidFill>
                  <a:srgbClr val="DBDBDB"/>
                </a:solidFill>
                <a:latin typeface="Karla" panose="020B0004030503030003" pitchFamily="34" charset="0"/>
              </a:rPr>
              <a:t> KB Niederlande</a:t>
            </a:r>
          </a:p>
        </p:txBody>
      </p:sp>
    </p:spTree>
    <p:extLst>
      <p:ext uri="{BB962C8B-B14F-4D97-AF65-F5344CB8AC3E}">
        <p14:creationId xmlns:p14="http://schemas.microsoft.com/office/powerpoint/2010/main" val="73541222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4143953-E961-455C-9E46-56EC4DD3E518}"/>
              </a:ext>
            </a:extLst>
          </p:cNvPr>
          <p:cNvSpPr/>
          <p:nvPr/>
        </p:nvSpPr>
        <p:spPr>
          <a:xfrm rot="16200000">
            <a:off x="-829553" y="1971810"/>
            <a:ext cx="5186215" cy="1754326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36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KB</a:t>
            </a:r>
            <a:br>
              <a:rPr lang="de-DE" sz="3600" spc="300" dirty="0">
                <a:solidFill>
                  <a:srgbClr val="DBDBDB"/>
                </a:solidFill>
                <a:latin typeface="Karla ExtraBold" panose="020B0004030503030003" pitchFamily="34" charset="0"/>
              </a:rPr>
            </a:br>
            <a:r>
              <a:rPr lang="de-DE" sz="3600" spc="300" dirty="0" err="1">
                <a:solidFill>
                  <a:srgbClr val="DBDBDB"/>
                </a:solidFill>
                <a:latin typeface="Karla ExtraBold" panose="020B0004030503030003" pitchFamily="34" charset="0"/>
              </a:rPr>
              <a:t>Artistic</a:t>
            </a:r>
            <a:r>
              <a:rPr lang="de-DE" sz="36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 Experiments</a:t>
            </a:r>
            <a:endParaRPr lang="de-DE" sz="3600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BC3DD77-FE6B-4566-BA0A-49F8FFF530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881" y="389615"/>
            <a:ext cx="8015420" cy="5307084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8CAAF6E-92F0-43F9-9617-9C0CA2858494}"/>
              </a:ext>
            </a:extLst>
          </p:cNvPr>
          <p:cNvSpPr txBox="1"/>
          <p:nvPr/>
        </p:nvSpPr>
        <p:spPr>
          <a:xfrm rot="16200000">
            <a:off x="10386974" y="4237168"/>
            <a:ext cx="26224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solidFill>
                  <a:srgbClr val="DBDBDB"/>
                </a:solidFill>
                <a:latin typeface="Karla" panose="020B0004030503030003" pitchFamily="34" charset="0"/>
              </a:rPr>
              <a:t>Photos</a:t>
            </a:r>
            <a:r>
              <a:rPr lang="de-DE" sz="1400" dirty="0">
                <a:solidFill>
                  <a:srgbClr val="DBDBDB"/>
                </a:solidFill>
                <a:latin typeface="Karla" panose="020B0004030503030003" pitchFamily="34" charset="0"/>
              </a:rPr>
              <a:t> </a:t>
            </a:r>
            <a:r>
              <a:rPr lang="de-DE" sz="1400" dirty="0" err="1">
                <a:solidFill>
                  <a:srgbClr val="DBDBDB"/>
                </a:solidFill>
                <a:latin typeface="Karla" panose="020B0004030503030003" pitchFamily="34" charset="0"/>
              </a:rPr>
              <a:t>by</a:t>
            </a:r>
            <a:r>
              <a:rPr lang="de-DE" sz="1400" dirty="0">
                <a:solidFill>
                  <a:srgbClr val="DBDBDB"/>
                </a:solidFill>
                <a:latin typeface="Karla" panose="020B0004030503030003" pitchFamily="34" charset="0"/>
              </a:rPr>
              <a:t> Ira Grünberger</a:t>
            </a:r>
          </a:p>
        </p:txBody>
      </p:sp>
    </p:spTree>
    <p:extLst>
      <p:ext uri="{BB962C8B-B14F-4D97-AF65-F5344CB8AC3E}">
        <p14:creationId xmlns:p14="http://schemas.microsoft.com/office/powerpoint/2010/main" val="61395206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4143953-E961-455C-9E46-56EC4DD3E518}"/>
              </a:ext>
            </a:extLst>
          </p:cNvPr>
          <p:cNvSpPr/>
          <p:nvPr/>
        </p:nvSpPr>
        <p:spPr>
          <a:xfrm rot="16200000">
            <a:off x="-829553" y="1971810"/>
            <a:ext cx="5186215" cy="1754326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36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KB</a:t>
            </a:r>
            <a:br>
              <a:rPr lang="de-DE" sz="3600" spc="300" dirty="0">
                <a:solidFill>
                  <a:srgbClr val="DBDBDB"/>
                </a:solidFill>
                <a:latin typeface="Karla ExtraBold" panose="020B0004030503030003" pitchFamily="34" charset="0"/>
              </a:rPr>
            </a:br>
            <a:r>
              <a:rPr lang="de-DE" sz="3600" spc="300" dirty="0" err="1">
                <a:solidFill>
                  <a:srgbClr val="DBDBDB"/>
                </a:solidFill>
                <a:latin typeface="Karla ExtraBold" panose="020B0004030503030003" pitchFamily="34" charset="0"/>
              </a:rPr>
              <a:t>Artistic</a:t>
            </a:r>
            <a:r>
              <a:rPr lang="de-DE" sz="36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 Experiments</a:t>
            </a:r>
            <a:endParaRPr lang="de-DE" sz="36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2192556-025C-448B-8932-7491D763BB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0" y="284765"/>
            <a:ext cx="5555475" cy="3705459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24A31960-CAA3-4564-AFFE-84C808E2DB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7" r="12343"/>
          <a:stretch/>
        </p:blipFill>
        <p:spPr>
          <a:xfrm>
            <a:off x="7477125" y="2094726"/>
            <a:ext cx="3790950" cy="339722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3A2EEA8D-E4DC-4EBD-A354-E2D2E731C633}"/>
              </a:ext>
            </a:extLst>
          </p:cNvPr>
          <p:cNvSpPr txBox="1"/>
          <p:nvPr/>
        </p:nvSpPr>
        <p:spPr>
          <a:xfrm rot="16200000">
            <a:off x="9459968" y="3407809"/>
            <a:ext cx="39990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solidFill>
                  <a:srgbClr val="DBDBDB"/>
                </a:solidFill>
                <a:latin typeface="Karla" panose="020B0004030503030003" pitchFamily="34" charset="0"/>
              </a:rPr>
              <a:t>Photos</a:t>
            </a:r>
            <a:r>
              <a:rPr lang="de-DE" sz="1400" dirty="0">
                <a:solidFill>
                  <a:srgbClr val="DBDBDB"/>
                </a:solidFill>
                <a:latin typeface="Karla" panose="020B0004030503030003" pitchFamily="34" charset="0"/>
              </a:rPr>
              <a:t> Roel </a:t>
            </a:r>
            <a:r>
              <a:rPr lang="de-DE" sz="1400" dirty="0" err="1">
                <a:solidFill>
                  <a:srgbClr val="DBDBDB"/>
                </a:solidFill>
                <a:latin typeface="Karla" panose="020B0004030503030003" pitchFamily="34" charset="0"/>
              </a:rPr>
              <a:t>Bakaert</a:t>
            </a:r>
            <a:r>
              <a:rPr lang="de-DE" sz="1400" dirty="0">
                <a:solidFill>
                  <a:srgbClr val="DBDBDB"/>
                </a:solidFill>
                <a:latin typeface="Karla" panose="020B0004030503030003" pitchFamily="34" charset="0"/>
              </a:rPr>
              <a:t> / KB Niederlande</a:t>
            </a:r>
          </a:p>
        </p:txBody>
      </p:sp>
    </p:spTree>
    <p:extLst>
      <p:ext uri="{BB962C8B-B14F-4D97-AF65-F5344CB8AC3E}">
        <p14:creationId xmlns:p14="http://schemas.microsoft.com/office/powerpoint/2010/main" val="22900038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617BF3ED-825E-4803-9FF3-891A8A776AE0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E6FF407D-C04C-4F64-B017-A70F54CCF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7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A3855628-F902-4074-B605-27104AE38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8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50694E81-B811-4FB5-819D-4FD43823D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FFD87FD6-E31C-46E0-B36D-B18A2C17B2B3}"/>
              </a:ext>
            </a:extLst>
          </p:cNvPr>
          <p:cNvSpPr/>
          <p:nvPr/>
        </p:nvSpPr>
        <p:spPr>
          <a:xfrm rot="16200000">
            <a:off x="532624" y="3295779"/>
            <a:ext cx="3231303" cy="769441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THEMEN</a:t>
            </a:r>
            <a:endParaRPr lang="de-DE" sz="4400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CB15D593-27F4-44A8-A8D7-4B02738B35C7}"/>
              </a:ext>
            </a:extLst>
          </p:cNvPr>
          <p:cNvSpPr txBox="1"/>
          <p:nvPr/>
        </p:nvSpPr>
        <p:spPr>
          <a:xfrm>
            <a:off x="2682190" y="1432524"/>
            <a:ext cx="7180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 Bold" panose="020B0004030503030003" pitchFamily="34" charset="0"/>
              </a:rPr>
              <a:t>„</a:t>
            </a:r>
            <a:r>
              <a:rPr lang="de-DE" sz="2000" dirty="0" err="1">
                <a:solidFill>
                  <a:srgbClr val="DBDBDB"/>
                </a:solidFill>
                <a:latin typeface="Karla Bold" panose="020B0004030503030003" pitchFamily="34" charset="0"/>
              </a:rPr>
              <a:t>Archival</a:t>
            </a:r>
            <a:r>
              <a:rPr lang="de-DE" sz="2000" dirty="0">
                <a:solidFill>
                  <a:srgbClr val="DBDBDB"/>
                </a:solidFill>
                <a:latin typeface="Karla Bold" panose="020B0004030503030003" pitchFamily="34" charset="0"/>
              </a:rPr>
              <a:t> turn“ &amp; „</a:t>
            </a:r>
            <a:r>
              <a:rPr lang="de-DE" sz="2000" dirty="0" err="1">
                <a:solidFill>
                  <a:srgbClr val="DBDBDB"/>
                </a:solidFill>
                <a:latin typeface="Karla Bold" panose="020B0004030503030003" pitchFamily="34" charset="0"/>
              </a:rPr>
              <a:t>artistic</a:t>
            </a:r>
            <a:r>
              <a:rPr lang="de-DE" sz="2000" dirty="0">
                <a:solidFill>
                  <a:srgbClr val="DBDBDB"/>
                </a:solidFill>
                <a:latin typeface="Karla Bold" panose="020B0004030503030003" pitchFamily="34" charset="0"/>
              </a:rPr>
              <a:t> </a:t>
            </a:r>
            <a:r>
              <a:rPr lang="de-DE" sz="2000" dirty="0" err="1">
                <a:solidFill>
                  <a:srgbClr val="DBDBDB"/>
                </a:solidFill>
                <a:latin typeface="Karla Bold" panose="020B0004030503030003" pitchFamily="34" charset="0"/>
              </a:rPr>
              <a:t>research</a:t>
            </a:r>
            <a:r>
              <a:rPr lang="de-DE" sz="2000" dirty="0">
                <a:solidFill>
                  <a:srgbClr val="DBDBDB"/>
                </a:solidFill>
                <a:latin typeface="Karla Bold" panose="020B0004030503030003" pitchFamily="34" charset="0"/>
              </a:rPr>
              <a:t>“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FF71553-9FB1-454F-A523-69C1ACFE7C82}"/>
              </a:ext>
            </a:extLst>
          </p:cNvPr>
          <p:cNvSpPr txBox="1"/>
          <p:nvPr/>
        </p:nvSpPr>
        <p:spPr>
          <a:xfrm>
            <a:off x="2693052" y="2099773"/>
            <a:ext cx="5222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 Bold" panose="020B0004030503030003" pitchFamily="34" charset="0"/>
              </a:rPr>
              <a:t>Öffentliche &amp; private Archive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99BA6792-6829-4B15-ABE9-C447EEA66FF0}"/>
              </a:ext>
            </a:extLst>
          </p:cNvPr>
          <p:cNvSpPr txBox="1"/>
          <p:nvPr/>
        </p:nvSpPr>
        <p:spPr>
          <a:xfrm>
            <a:off x="2682191" y="2846676"/>
            <a:ext cx="6827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 Bold" panose="020B0004030503030003" pitchFamily="34" charset="0"/>
              </a:rPr>
              <a:t>Ordnung und Zufall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697C697C-5327-40CA-BB5F-223D11BA68B2}"/>
              </a:ext>
            </a:extLst>
          </p:cNvPr>
          <p:cNvSpPr txBox="1"/>
          <p:nvPr/>
        </p:nvSpPr>
        <p:spPr>
          <a:xfrm>
            <a:off x="2691324" y="3626105"/>
            <a:ext cx="747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 Bold" panose="020B0004030503030003" pitchFamily="34" charset="0"/>
              </a:rPr>
              <a:t>Gesten des Erkundens von Materialien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F94020F-0F0D-4516-A5D5-40889E12AC51}"/>
              </a:ext>
            </a:extLst>
          </p:cNvPr>
          <p:cNvSpPr txBox="1"/>
          <p:nvPr/>
        </p:nvSpPr>
        <p:spPr>
          <a:xfrm>
            <a:off x="2710304" y="4357783"/>
            <a:ext cx="6869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 Bold" panose="020B0004030503030003" pitchFamily="34" charset="0"/>
              </a:rPr>
              <a:t>Storylines</a:t>
            </a:r>
          </a:p>
        </p:txBody>
      </p: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60C43341-21E0-482A-A88C-0D3BD9E5CF4F}"/>
              </a:ext>
            </a:extLst>
          </p:cNvPr>
          <p:cNvCxnSpPr>
            <a:cxnSpLocks/>
          </p:cNvCxnSpPr>
          <p:nvPr/>
        </p:nvCxnSpPr>
        <p:spPr>
          <a:xfrm>
            <a:off x="2770686" y="1974850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3AF9CB56-25B9-49F9-82B0-FA2256CEAEDD}"/>
              </a:ext>
            </a:extLst>
          </p:cNvPr>
          <p:cNvCxnSpPr>
            <a:cxnSpLocks/>
          </p:cNvCxnSpPr>
          <p:nvPr/>
        </p:nvCxnSpPr>
        <p:spPr>
          <a:xfrm>
            <a:off x="2777584" y="2629259"/>
            <a:ext cx="7195918" cy="0"/>
          </a:xfrm>
          <a:prstGeom prst="line">
            <a:avLst/>
          </a:prstGeom>
          <a:ln w="12700">
            <a:solidFill>
              <a:srgbClr val="DB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F968CA7D-65BF-4AB8-956C-3F4129AE59E0}"/>
              </a:ext>
            </a:extLst>
          </p:cNvPr>
          <p:cNvCxnSpPr>
            <a:cxnSpLocks/>
          </p:cNvCxnSpPr>
          <p:nvPr/>
        </p:nvCxnSpPr>
        <p:spPr>
          <a:xfrm>
            <a:off x="2770686" y="3429959"/>
            <a:ext cx="7134814" cy="0"/>
          </a:xfrm>
          <a:prstGeom prst="line">
            <a:avLst/>
          </a:prstGeom>
          <a:ln w="12700">
            <a:solidFill>
              <a:srgbClr val="DB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4131DE7A-47BC-456D-89D5-A21401EEDF82}"/>
              </a:ext>
            </a:extLst>
          </p:cNvPr>
          <p:cNvCxnSpPr>
            <a:cxnSpLocks/>
          </p:cNvCxnSpPr>
          <p:nvPr/>
        </p:nvCxnSpPr>
        <p:spPr>
          <a:xfrm>
            <a:off x="2804184" y="4158940"/>
            <a:ext cx="7126068" cy="0"/>
          </a:xfrm>
          <a:prstGeom prst="line">
            <a:avLst/>
          </a:prstGeom>
          <a:ln w="12700">
            <a:solidFill>
              <a:srgbClr val="DB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753A9FC0-BF0A-47F4-B80C-CAF4C896EC42}"/>
              </a:ext>
            </a:extLst>
          </p:cNvPr>
          <p:cNvCxnSpPr>
            <a:cxnSpLocks/>
          </p:cNvCxnSpPr>
          <p:nvPr/>
        </p:nvCxnSpPr>
        <p:spPr>
          <a:xfrm>
            <a:off x="2770686" y="4888698"/>
            <a:ext cx="7126068" cy="0"/>
          </a:xfrm>
          <a:prstGeom prst="line">
            <a:avLst/>
          </a:prstGeom>
          <a:ln w="12700">
            <a:solidFill>
              <a:srgbClr val="DB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975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617BF3ED-825E-4803-9FF3-891A8A776AE0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E6FF407D-C04C-4F64-B017-A70F54CCF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7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A3855628-F902-4074-B605-27104AE38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8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50694E81-B811-4FB5-819D-4FD43823D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FFD87FD6-E31C-46E0-B36D-B18A2C17B2B3}"/>
              </a:ext>
            </a:extLst>
          </p:cNvPr>
          <p:cNvSpPr/>
          <p:nvPr/>
        </p:nvSpPr>
        <p:spPr>
          <a:xfrm rot="16200000">
            <a:off x="-102098" y="3036973"/>
            <a:ext cx="4492872" cy="769441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TAKE AWAYS</a:t>
            </a:r>
            <a:endParaRPr lang="de-DE" sz="4400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CB15D593-27F4-44A8-A8D7-4B02738B35C7}"/>
              </a:ext>
            </a:extLst>
          </p:cNvPr>
          <p:cNvSpPr txBox="1"/>
          <p:nvPr/>
        </p:nvSpPr>
        <p:spPr>
          <a:xfrm>
            <a:off x="2824352" y="1146774"/>
            <a:ext cx="7180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 Bold" panose="020B0004030503030003" pitchFamily="34" charset="0"/>
              </a:rPr>
              <a:t>Offen sein für neue Perspektiven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FF71553-9FB1-454F-A523-69C1ACFE7C82}"/>
              </a:ext>
            </a:extLst>
          </p:cNvPr>
          <p:cNvSpPr txBox="1"/>
          <p:nvPr/>
        </p:nvSpPr>
        <p:spPr>
          <a:xfrm>
            <a:off x="2835214" y="1814023"/>
            <a:ext cx="5222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 Bold" panose="020B0004030503030003" pitchFamily="34" charset="0"/>
              </a:rPr>
              <a:t>Austausch fördern soviel als möglich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99BA6792-6829-4B15-ABE9-C447EEA66FF0}"/>
              </a:ext>
            </a:extLst>
          </p:cNvPr>
          <p:cNvSpPr txBox="1"/>
          <p:nvPr/>
        </p:nvSpPr>
        <p:spPr>
          <a:xfrm>
            <a:off x="2824352" y="2560926"/>
            <a:ext cx="72693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 Bold" panose="020B0004030503030003" pitchFamily="34" charset="0"/>
              </a:rPr>
              <a:t>Bibliothekswissen nicht als selbstverständlich nehmen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697C697C-5327-40CA-BB5F-223D11BA68B2}"/>
              </a:ext>
            </a:extLst>
          </p:cNvPr>
          <p:cNvSpPr txBox="1"/>
          <p:nvPr/>
        </p:nvSpPr>
        <p:spPr>
          <a:xfrm>
            <a:off x="2852466" y="3340355"/>
            <a:ext cx="747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 Bold" panose="020B0004030503030003" pitchFamily="34" charset="0"/>
              </a:rPr>
              <a:t>Partner suchen für eine aktive Begleitung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F94020F-0F0D-4516-A5D5-40889E12AC51}"/>
              </a:ext>
            </a:extLst>
          </p:cNvPr>
          <p:cNvSpPr txBox="1"/>
          <p:nvPr/>
        </p:nvSpPr>
        <p:spPr>
          <a:xfrm>
            <a:off x="2852466" y="4072033"/>
            <a:ext cx="6869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 Bold" panose="020B0004030503030003" pitchFamily="34" charset="0"/>
              </a:rPr>
              <a:t>Sich auf Deadlines und erwarteten Output einigen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482A25D-EDA3-4B8E-8E42-5D4A78BCD306}"/>
              </a:ext>
            </a:extLst>
          </p:cNvPr>
          <p:cNvSpPr txBox="1"/>
          <p:nvPr/>
        </p:nvSpPr>
        <p:spPr>
          <a:xfrm>
            <a:off x="2824352" y="4738005"/>
            <a:ext cx="72913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 Bold" panose="020B0004030503030003" pitchFamily="34" charset="0"/>
              </a:rPr>
              <a:t>Den Aufwand für die Umsetzung der Präsentation nicht unterschätzen</a:t>
            </a:r>
          </a:p>
        </p:txBody>
      </p: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60C43341-21E0-482A-A88C-0D3BD9E5CF4F}"/>
              </a:ext>
            </a:extLst>
          </p:cNvPr>
          <p:cNvCxnSpPr>
            <a:cxnSpLocks/>
          </p:cNvCxnSpPr>
          <p:nvPr/>
        </p:nvCxnSpPr>
        <p:spPr>
          <a:xfrm>
            <a:off x="2912848" y="1689100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3AF9CB56-25B9-49F9-82B0-FA2256CEAEDD}"/>
              </a:ext>
            </a:extLst>
          </p:cNvPr>
          <p:cNvCxnSpPr>
            <a:cxnSpLocks/>
          </p:cNvCxnSpPr>
          <p:nvPr/>
        </p:nvCxnSpPr>
        <p:spPr>
          <a:xfrm>
            <a:off x="2919746" y="2343509"/>
            <a:ext cx="7195918" cy="0"/>
          </a:xfrm>
          <a:prstGeom prst="line">
            <a:avLst/>
          </a:prstGeom>
          <a:ln w="12700">
            <a:solidFill>
              <a:srgbClr val="DB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F968CA7D-65BF-4AB8-956C-3F4129AE59E0}"/>
              </a:ext>
            </a:extLst>
          </p:cNvPr>
          <p:cNvCxnSpPr>
            <a:cxnSpLocks/>
          </p:cNvCxnSpPr>
          <p:nvPr/>
        </p:nvCxnSpPr>
        <p:spPr>
          <a:xfrm>
            <a:off x="2912848" y="3144209"/>
            <a:ext cx="7134814" cy="0"/>
          </a:xfrm>
          <a:prstGeom prst="line">
            <a:avLst/>
          </a:prstGeom>
          <a:ln w="12700">
            <a:solidFill>
              <a:srgbClr val="DB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4131DE7A-47BC-456D-89D5-A21401EEDF82}"/>
              </a:ext>
            </a:extLst>
          </p:cNvPr>
          <p:cNvCxnSpPr>
            <a:cxnSpLocks/>
          </p:cNvCxnSpPr>
          <p:nvPr/>
        </p:nvCxnSpPr>
        <p:spPr>
          <a:xfrm>
            <a:off x="2946346" y="3873190"/>
            <a:ext cx="7126068" cy="0"/>
          </a:xfrm>
          <a:prstGeom prst="line">
            <a:avLst/>
          </a:prstGeom>
          <a:ln w="12700">
            <a:solidFill>
              <a:srgbClr val="DB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753A9FC0-BF0A-47F4-B80C-CAF4C896EC42}"/>
              </a:ext>
            </a:extLst>
          </p:cNvPr>
          <p:cNvCxnSpPr>
            <a:cxnSpLocks/>
          </p:cNvCxnSpPr>
          <p:nvPr/>
        </p:nvCxnSpPr>
        <p:spPr>
          <a:xfrm>
            <a:off x="2946346" y="4631523"/>
            <a:ext cx="7126068" cy="0"/>
          </a:xfrm>
          <a:prstGeom prst="line">
            <a:avLst/>
          </a:prstGeom>
          <a:ln w="12700">
            <a:solidFill>
              <a:srgbClr val="DB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137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6A4913DD-0562-4CD3-B5F5-5FEDBA140FA5}"/>
              </a:ext>
            </a:extLst>
          </p:cNvPr>
          <p:cNvSpPr txBox="1"/>
          <p:nvPr/>
        </p:nvSpPr>
        <p:spPr>
          <a:xfrm>
            <a:off x="1927602" y="1382391"/>
            <a:ext cx="2173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rgbClr val="DBDBDB"/>
                </a:solidFill>
                <a:effectLst/>
                <a:uLnTx/>
                <a:uFillTx/>
                <a:latin typeface="Karla Bold" panose="020B0004030503030003" pitchFamily="34" charset="0"/>
                <a:ea typeface="+mn-ea"/>
                <a:cs typeface="+mn-cs"/>
              </a:rPr>
              <a:t>Kunst provoziert Denken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30D5BCE4-FE0B-4F8B-911D-2CDF88ADF147}"/>
              </a:ext>
            </a:extLst>
          </p:cNvPr>
          <p:cNvSpPr txBox="1"/>
          <p:nvPr/>
        </p:nvSpPr>
        <p:spPr>
          <a:xfrm>
            <a:off x="1927602" y="3033147"/>
            <a:ext cx="2173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rgbClr val="DBDBDB"/>
                </a:solidFill>
                <a:effectLst/>
                <a:uLnTx/>
                <a:uFillTx/>
                <a:latin typeface="Karla Bold" panose="020B0004030503030003" pitchFamily="34" charset="0"/>
                <a:ea typeface="+mn-ea"/>
                <a:cs typeface="+mn-cs"/>
              </a:rPr>
              <a:t>Kunst provoziert</a:t>
            </a:r>
            <a:b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rgbClr val="DBDBDB"/>
                </a:solidFill>
                <a:effectLst/>
                <a:uLnTx/>
                <a:uFillTx/>
                <a:latin typeface="Karla Bold" panose="020B0004030503030003" pitchFamily="34" charset="0"/>
                <a:ea typeface="+mn-ea"/>
                <a:cs typeface="+mn-cs"/>
              </a:rPr>
            </a:b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rgbClr val="DBDBDB"/>
                </a:solidFill>
                <a:effectLst/>
                <a:uLnTx/>
                <a:uFillTx/>
                <a:latin typeface="Karla Bold" panose="020B0004030503030003" pitchFamily="34" charset="0"/>
                <a:ea typeface="+mn-ea"/>
                <a:cs typeface="+mn-cs"/>
              </a:rPr>
              <a:t>Gefühle</a:t>
            </a:r>
          </a:p>
        </p:txBody>
      </p:sp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371E2C86-C6F3-47A6-BAE1-E1A58811FAF2}"/>
              </a:ext>
            </a:extLst>
          </p:cNvPr>
          <p:cNvCxnSpPr/>
          <p:nvPr/>
        </p:nvCxnSpPr>
        <p:spPr>
          <a:xfrm>
            <a:off x="2010879" y="2867025"/>
            <a:ext cx="2007303" cy="0"/>
          </a:xfrm>
          <a:prstGeom prst="line">
            <a:avLst/>
          </a:prstGeom>
          <a:ln w="28575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6631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367" y="6201337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4482" y="6176915"/>
            <a:ext cx="561124" cy="414529"/>
          </a:xfrm>
          <a:prstGeom prst="rect">
            <a:avLst/>
          </a:prstGeom>
        </p:spPr>
      </p:pic>
      <p:sp>
        <p:nvSpPr>
          <p:cNvPr id="3" name="Titel 3">
            <a:extLst>
              <a:ext uri="{FF2B5EF4-FFF2-40B4-BE49-F238E27FC236}">
                <a16:creationId xmlns:a16="http://schemas.microsoft.com/office/drawing/2014/main" id="{00F426CB-B0C9-9D43-CA9A-28EC1B4DF235}"/>
              </a:ext>
            </a:extLst>
          </p:cNvPr>
          <p:cNvSpPr txBox="1">
            <a:spLocks/>
          </p:cNvSpPr>
          <p:nvPr/>
        </p:nvSpPr>
        <p:spPr>
          <a:xfrm>
            <a:off x="798057" y="1671678"/>
            <a:ext cx="9313482" cy="9434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de-DE" b="1" dirty="0">
                <a:solidFill>
                  <a:srgbClr val="9CC9C9"/>
                </a:solidFill>
                <a:latin typeface="Karla"/>
                <a:cs typeface="Calibri Light"/>
              </a:rPr>
              <a:t>Kunst in/aus Bibliotheken</a:t>
            </a:r>
            <a:endParaRPr lang="de-DE" b="1" dirty="0">
              <a:solidFill>
                <a:srgbClr val="DBDBDB"/>
              </a:solidFill>
              <a:latin typeface="Karla"/>
              <a:cs typeface="Calibri Light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1252856-E931-4911-AE99-0A9EDEB518A5}"/>
              </a:ext>
            </a:extLst>
          </p:cNvPr>
          <p:cNvSpPr txBox="1"/>
          <p:nvPr/>
        </p:nvSpPr>
        <p:spPr>
          <a:xfrm>
            <a:off x="2957421" y="4447895"/>
            <a:ext cx="62771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>
                <a:solidFill>
                  <a:srgbClr val="DBDBDB"/>
                </a:solidFill>
              </a:rPr>
              <a:t>Workshop, Österreichischer Bibliothekskongress Innsbruck, 05.05.2023 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4D542F3-0C27-4D41-B105-A2D47582CE0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676" y="4508416"/>
            <a:ext cx="643289" cy="643289"/>
          </a:xfrm>
          <a:prstGeom prst="rect">
            <a:avLst/>
          </a:prstGeom>
        </p:spPr>
      </p:pic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85475849-E5B1-4465-924B-35305E3B036D}"/>
              </a:ext>
            </a:extLst>
          </p:cNvPr>
          <p:cNvCxnSpPr>
            <a:cxnSpLocks/>
          </p:cNvCxnSpPr>
          <p:nvPr/>
        </p:nvCxnSpPr>
        <p:spPr>
          <a:xfrm>
            <a:off x="3352800" y="2717800"/>
            <a:ext cx="6689165" cy="0"/>
          </a:xfrm>
          <a:prstGeom prst="line">
            <a:avLst/>
          </a:prstGeom>
          <a:ln w="28575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feld 6">
            <a:extLst>
              <a:ext uri="{FF2B5EF4-FFF2-40B4-BE49-F238E27FC236}">
                <a16:creationId xmlns:a16="http://schemas.microsoft.com/office/drawing/2014/main" id="{63442474-EE85-410B-B00A-002AC5083105}"/>
              </a:ext>
            </a:extLst>
          </p:cNvPr>
          <p:cNvSpPr txBox="1"/>
          <p:nvPr/>
        </p:nvSpPr>
        <p:spPr>
          <a:xfrm>
            <a:off x="2149534" y="2869300"/>
            <a:ext cx="7892930" cy="532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de-DE" sz="2400" dirty="0">
                <a:solidFill>
                  <a:schemeClr val="bg1"/>
                </a:solidFill>
                <a:latin typeface="Karla" panose="020B0004030503030003" pitchFamily="34" charset="0"/>
              </a:rPr>
              <a:t>Teil 2: Praktische Anwendungen - Output</a:t>
            </a:r>
          </a:p>
        </p:txBody>
      </p:sp>
    </p:spTree>
    <p:extLst>
      <p:ext uri="{BB962C8B-B14F-4D97-AF65-F5344CB8AC3E}">
        <p14:creationId xmlns:p14="http://schemas.microsoft.com/office/powerpoint/2010/main" val="38254192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367" y="6201337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4482" y="6176915"/>
            <a:ext cx="561124" cy="414529"/>
          </a:xfrm>
          <a:prstGeom prst="rect">
            <a:avLst/>
          </a:prstGeom>
        </p:spPr>
      </p:pic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A6221505-54AA-4E9D-9BDF-658544176626}"/>
              </a:ext>
            </a:extLst>
          </p:cNvPr>
          <p:cNvCxnSpPr>
            <a:cxnSpLocks/>
            <a:stCxn id="21" idx="0"/>
          </p:cNvCxnSpPr>
          <p:nvPr/>
        </p:nvCxnSpPr>
        <p:spPr>
          <a:xfrm>
            <a:off x="2436642" y="2901200"/>
            <a:ext cx="10994226" cy="0"/>
          </a:xfrm>
          <a:prstGeom prst="line">
            <a:avLst/>
          </a:prstGeom>
          <a:ln>
            <a:solidFill>
              <a:srgbClr val="DB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ehne 20">
            <a:extLst>
              <a:ext uri="{FF2B5EF4-FFF2-40B4-BE49-F238E27FC236}">
                <a16:creationId xmlns:a16="http://schemas.microsoft.com/office/drawing/2014/main" id="{7FAFA31E-C645-42B0-B2F6-47B8E573B867}"/>
              </a:ext>
            </a:extLst>
          </p:cNvPr>
          <p:cNvSpPr/>
          <p:nvPr/>
        </p:nvSpPr>
        <p:spPr>
          <a:xfrm rot="6783568">
            <a:off x="2396627" y="2142334"/>
            <a:ext cx="1104900" cy="1104893"/>
          </a:xfrm>
          <a:prstGeom prst="chord">
            <a:avLst/>
          </a:prstGeom>
          <a:noFill/>
          <a:ln w="28575">
            <a:solidFill>
              <a:srgbClr val="DBDB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Sehne 21">
            <a:extLst>
              <a:ext uri="{FF2B5EF4-FFF2-40B4-BE49-F238E27FC236}">
                <a16:creationId xmlns:a16="http://schemas.microsoft.com/office/drawing/2014/main" id="{E3A8757E-8D52-449B-A4DD-49740EBF1D98}"/>
              </a:ext>
            </a:extLst>
          </p:cNvPr>
          <p:cNvSpPr/>
          <p:nvPr/>
        </p:nvSpPr>
        <p:spPr>
          <a:xfrm rot="6783568">
            <a:off x="7485814" y="2151860"/>
            <a:ext cx="1104900" cy="1104893"/>
          </a:xfrm>
          <a:prstGeom prst="chord">
            <a:avLst/>
          </a:prstGeom>
          <a:noFill/>
          <a:ln w="28575">
            <a:solidFill>
              <a:srgbClr val="DBDB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Sehne 22">
            <a:extLst>
              <a:ext uri="{FF2B5EF4-FFF2-40B4-BE49-F238E27FC236}">
                <a16:creationId xmlns:a16="http://schemas.microsoft.com/office/drawing/2014/main" id="{ED2EE84C-7391-430D-A234-048AC7DDDD2F}"/>
              </a:ext>
            </a:extLst>
          </p:cNvPr>
          <p:cNvSpPr/>
          <p:nvPr/>
        </p:nvSpPr>
        <p:spPr>
          <a:xfrm rot="6783568">
            <a:off x="9943441" y="2151859"/>
            <a:ext cx="1104900" cy="1104893"/>
          </a:xfrm>
          <a:prstGeom prst="chord">
            <a:avLst/>
          </a:prstGeom>
          <a:noFill/>
          <a:ln w="28575">
            <a:solidFill>
              <a:srgbClr val="DBDB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Sehne 23">
            <a:extLst>
              <a:ext uri="{FF2B5EF4-FFF2-40B4-BE49-F238E27FC236}">
                <a16:creationId xmlns:a16="http://schemas.microsoft.com/office/drawing/2014/main" id="{FC77B07C-8B1E-4BC8-A96F-3DCA2A617628}"/>
              </a:ext>
            </a:extLst>
          </p:cNvPr>
          <p:cNvSpPr/>
          <p:nvPr/>
        </p:nvSpPr>
        <p:spPr>
          <a:xfrm rot="17583568">
            <a:off x="6227045" y="2574954"/>
            <a:ext cx="1104900" cy="1104893"/>
          </a:xfrm>
          <a:prstGeom prst="chord">
            <a:avLst/>
          </a:prstGeom>
          <a:noFill/>
          <a:ln w="28575">
            <a:solidFill>
              <a:srgbClr val="DBDB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Sehne 24">
            <a:extLst>
              <a:ext uri="{FF2B5EF4-FFF2-40B4-BE49-F238E27FC236}">
                <a16:creationId xmlns:a16="http://schemas.microsoft.com/office/drawing/2014/main" id="{A33AC8C6-C1C7-4781-A9D9-B2DE524C5866}"/>
              </a:ext>
            </a:extLst>
          </p:cNvPr>
          <p:cNvSpPr/>
          <p:nvPr/>
        </p:nvSpPr>
        <p:spPr>
          <a:xfrm rot="6783568">
            <a:off x="4937346" y="2151859"/>
            <a:ext cx="1104900" cy="1104893"/>
          </a:xfrm>
          <a:prstGeom prst="chord">
            <a:avLst/>
          </a:prstGeom>
          <a:noFill/>
          <a:ln w="28575">
            <a:solidFill>
              <a:srgbClr val="DBDB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Sehne 25">
            <a:extLst>
              <a:ext uri="{FF2B5EF4-FFF2-40B4-BE49-F238E27FC236}">
                <a16:creationId xmlns:a16="http://schemas.microsoft.com/office/drawing/2014/main" id="{DD6CFC4D-712E-41F2-96FF-CCECC5CEFB63}"/>
              </a:ext>
            </a:extLst>
          </p:cNvPr>
          <p:cNvSpPr/>
          <p:nvPr/>
        </p:nvSpPr>
        <p:spPr>
          <a:xfrm rot="17583568">
            <a:off x="8731028" y="2580178"/>
            <a:ext cx="1104900" cy="1104893"/>
          </a:xfrm>
          <a:prstGeom prst="chord">
            <a:avLst/>
          </a:prstGeom>
          <a:noFill/>
          <a:ln w="28575">
            <a:solidFill>
              <a:srgbClr val="DBDB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Sehne 26">
            <a:extLst>
              <a:ext uri="{FF2B5EF4-FFF2-40B4-BE49-F238E27FC236}">
                <a16:creationId xmlns:a16="http://schemas.microsoft.com/office/drawing/2014/main" id="{E48E1828-7CD8-4C7E-AF7E-0D1D0D72584D}"/>
              </a:ext>
            </a:extLst>
          </p:cNvPr>
          <p:cNvSpPr/>
          <p:nvPr/>
        </p:nvSpPr>
        <p:spPr>
          <a:xfrm rot="17583568">
            <a:off x="3677116" y="2577464"/>
            <a:ext cx="1104900" cy="1104893"/>
          </a:xfrm>
          <a:prstGeom prst="chord">
            <a:avLst/>
          </a:prstGeom>
          <a:noFill/>
          <a:ln w="28575">
            <a:solidFill>
              <a:srgbClr val="DBDB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9451660A-A529-4D8E-81E1-A55EAA5181A0}"/>
              </a:ext>
            </a:extLst>
          </p:cNvPr>
          <p:cNvSpPr txBox="1"/>
          <p:nvPr/>
        </p:nvSpPr>
        <p:spPr>
          <a:xfrm>
            <a:off x="2315170" y="1307895"/>
            <a:ext cx="16714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9CC9C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Verstehen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C9E554C1-07F6-4E3B-84AD-00DCB1B5BFF3}"/>
              </a:ext>
            </a:extLst>
          </p:cNvPr>
          <p:cNvSpPr txBox="1"/>
          <p:nvPr/>
        </p:nvSpPr>
        <p:spPr>
          <a:xfrm>
            <a:off x="3534801" y="3960004"/>
            <a:ext cx="16714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9CC9C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Beobachten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44F6910E-79FE-4F93-8827-AD2EFA28378D}"/>
              </a:ext>
            </a:extLst>
          </p:cNvPr>
          <p:cNvSpPr txBox="1"/>
          <p:nvPr/>
        </p:nvSpPr>
        <p:spPr>
          <a:xfrm>
            <a:off x="5069520" y="1307895"/>
            <a:ext cx="1671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9CC9C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Standpunkt</a:t>
            </a:r>
            <a:br>
              <a:rPr lang="de-DE" sz="2000" dirty="0">
                <a:solidFill>
                  <a:srgbClr val="9CC9C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</a:br>
            <a:r>
              <a:rPr lang="de-DE" sz="2000" dirty="0">
                <a:solidFill>
                  <a:srgbClr val="9CC9C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finden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FC835892-FA51-4205-BC92-4048A8E55C9A}"/>
              </a:ext>
            </a:extLst>
          </p:cNvPr>
          <p:cNvSpPr txBox="1"/>
          <p:nvPr/>
        </p:nvSpPr>
        <p:spPr>
          <a:xfrm>
            <a:off x="6351943" y="3960004"/>
            <a:ext cx="16714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9CC9C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Ideen</a:t>
            </a:r>
            <a:br>
              <a:rPr lang="de-DE" sz="2000" dirty="0">
                <a:solidFill>
                  <a:srgbClr val="9CC9C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</a:br>
            <a:r>
              <a:rPr lang="de-DE" sz="2000" dirty="0">
                <a:solidFill>
                  <a:srgbClr val="9CC9C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generieren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A5456116-B021-4A7D-A77C-AE650157F094}"/>
              </a:ext>
            </a:extLst>
          </p:cNvPr>
          <p:cNvSpPr txBox="1"/>
          <p:nvPr/>
        </p:nvSpPr>
        <p:spPr>
          <a:xfrm>
            <a:off x="7504188" y="1307895"/>
            <a:ext cx="1671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9CC9C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Prototypen</a:t>
            </a:r>
            <a:br>
              <a:rPr lang="de-DE" sz="2000" dirty="0">
                <a:solidFill>
                  <a:srgbClr val="9CC9C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</a:br>
            <a:r>
              <a:rPr lang="de-DE" sz="2000" dirty="0">
                <a:solidFill>
                  <a:srgbClr val="9CC9C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gestalten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7685CF63-43F3-4BED-A267-62238711D535}"/>
              </a:ext>
            </a:extLst>
          </p:cNvPr>
          <p:cNvSpPr txBox="1"/>
          <p:nvPr/>
        </p:nvSpPr>
        <p:spPr>
          <a:xfrm>
            <a:off x="8862857" y="3960004"/>
            <a:ext cx="16714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9CC9C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Testen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974B6B09-1590-4DF4-B9FE-0255D8BAE8A7}"/>
              </a:ext>
            </a:extLst>
          </p:cNvPr>
          <p:cNvSpPr txBox="1"/>
          <p:nvPr/>
        </p:nvSpPr>
        <p:spPr>
          <a:xfrm>
            <a:off x="10136966" y="1309757"/>
            <a:ext cx="16714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9CC9C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Reflektieren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F5FC47F5-CCA5-473D-966C-2858001624D6}"/>
              </a:ext>
            </a:extLst>
          </p:cNvPr>
          <p:cNvSpPr/>
          <p:nvPr/>
        </p:nvSpPr>
        <p:spPr>
          <a:xfrm rot="16200000">
            <a:off x="-595743" y="2177925"/>
            <a:ext cx="3712126" cy="1446550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DESIGN THINKING</a:t>
            </a:r>
            <a:endParaRPr lang="de-DE" sz="4400" dirty="0"/>
          </a:p>
        </p:txBody>
      </p:sp>
    </p:spTree>
    <p:extLst>
      <p:ext uri="{BB962C8B-B14F-4D97-AF65-F5344CB8AC3E}">
        <p14:creationId xmlns:p14="http://schemas.microsoft.com/office/powerpoint/2010/main" val="279151798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2B006BE6-9215-4E11-B9A7-D1EA2CCEA2B1}"/>
              </a:ext>
            </a:extLst>
          </p:cNvPr>
          <p:cNvSpPr txBox="1"/>
          <p:nvPr/>
        </p:nvSpPr>
        <p:spPr>
          <a:xfrm>
            <a:off x="5641317" y="1157902"/>
            <a:ext cx="48577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000" b="0" i="0" u="none" strike="noStrike" kern="1200" cap="none" spc="300" normalizeH="0" baseline="0" noProof="0" dirty="0">
                <a:ln>
                  <a:noFill/>
                </a:ln>
                <a:solidFill>
                  <a:srgbClr val="DBDBDB"/>
                </a:solidFill>
                <a:effectLst/>
                <a:uLnTx/>
                <a:uFillTx/>
                <a:latin typeface="Karla ExtraBold" panose="020B0004030503030003" pitchFamily="34" charset="0"/>
                <a:ea typeface="+mn-ea"/>
                <a:cs typeface="+mn-cs"/>
              </a:rPr>
              <a:t>Ihr </a:t>
            </a:r>
            <a:br>
              <a:rPr lang="de-DE" sz="4000" spc="300" dirty="0">
                <a:solidFill>
                  <a:srgbClr val="DBDBDB"/>
                </a:solidFill>
                <a:latin typeface="Karla ExtraBold" panose="020B0004030503030003" pitchFamily="34" charset="0"/>
              </a:rPr>
            </a:br>
            <a:r>
              <a:rPr lang="de-DE" sz="40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Kunstprogramm</a:t>
            </a:r>
            <a:endParaRPr kumimoji="0" lang="de-DE" sz="4000" b="0" i="0" u="none" strike="noStrike" kern="1200" cap="none" spc="300" normalizeH="0" baseline="0" noProof="0" dirty="0">
              <a:ln>
                <a:noFill/>
              </a:ln>
              <a:solidFill>
                <a:srgbClr val="DBDBDB"/>
              </a:solidFill>
              <a:effectLst/>
              <a:uLnTx/>
              <a:uFillTx/>
              <a:latin typeface="Karla ExtraBold" panose="020B0004030503030003" pitchFamily="34" charset="0"/>
              <a:ea typeface="+mn-ea"/>
              <a:cs typeface="+mn-cs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A11F04B-83A1-49C0-B03E-133FE7B0D4DB}"/>
              </a:ext>
            </a:extLst>
          </p:cNvPr>
          <p:cNvSpPr txBox="1"/>
          <p:nvPr/>
        </p:nvSpPr>
        <p:spPr>
          <a:xfrm>
            <a:off x="2236237" y="929486"/>
            <a:ext cx="2687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800" dirty="0">
                <a:solidFill>
                  <a:srgbClr val="DBDBDB"/>
                </a:solidFill>
                <a:latin typeface="Karla Bold" panose="020B0004030503030003" pitchFamily="34" charset="0"/>
              </a:rPr>
              <a:t>Designen Sie </a:t>
            </a: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srgbClr val="DBDBDB"/>
              </a:solidFill>
              <a:effectLst/>
              <a:uLnTx/>
              <a:uFillTx/>
              <a:latin typeface="Karla Bold" panose="020B0004030503030003" pitchFamily="34" charset="0"/>
              <a:ea typeface="+mn-ea"/>
              <a:cs typeface="+mn-cs"/>
            </a:endParaRPr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99C7465C-A160-492C-888D-BFF845DFC08A}"/>
              </a:ext>
            </a:extLst>
          </p:cNvPr>
          <p:cNvCxnSpPr>
            <a:cxnSpLocks/>
          </p:cNvCxnSpPr>
          <p:nvPr/>
        </p:nvCxnSpPr>
        <p:spPr>
          <a:xfrm>
            <a:off x="2281700" y="1670496"/>
            <a:ext cx="3160650" cy="0"/>
          </a:xfrm>
          <a:prstGeom prst="line">
            <a:avLst/>
          </a:prstGeom>
          <a:ln w="57150">
            <a:solidFill>
              <a:srgbClr val="DBDBDB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hteck 2">
            <a:extLst>
              <a:ext uri="{FF2B5EF4-FFF2-40B4-BE49-F238E27FC236}">
                <a16:creationId xmlns:a16="http://schemas.microsoft.com/office/drawing/2014/main" id="{CCAC3CAE-81AC-46F0-87AF-10E60D9994EA}"/>
              </a:ext>
            </a:extLst>
          </p:cNvPr>
          <p:cNvSpPr/>
          <p:nvPr/>
        </p:nvSpPr>
        <p:spPr>
          <a:xfrm>
            <a:off x="2766495" y="2090692"/>
            <a:ext cx="2123659" cy="3047998"/>
          </a:xfrm>
          <a:prstGeom prst="rect">
            <a:avLst/>
          </a:prstGeom>
          <a:solidFill>
            <a:srgbClr val="9CC9C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CA50693C-BECC-4112-B9D8-07EFD23E281A}"/>
              </a:ext>
            </a:extLst>
          </p:cNvPr>
          <p:cNvSpPr/>
          <p:nvPr/>
        </p:nvSpPr>
        <p:spPr>
          <a:xfrm>
            <a:off x="3014530" y="2388371"/>
            <a:ext cx="357320" cy="371475"/>
          </a:xfrm>
          <a:prstGeom prst="roundRect">
            <a:avLst/>
          </a:prstGeom>
          <a:solidFill>
            <a:srgbClr val="DBDBD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46867340-9376-4F91-BBDF-51DD532B8297}"/>
              </a:ext>
            </a:extLst>
          </p:cNvPr>
          <p:cNvSpPr/>
          <p:nvPr/>
        </p:nvSpPr>
        <p:spPr>
          <a:xfrm>
            <a:off x="3471005" y="2881510"/>
            <a:ext cx="357320" cy="371475"/>
          </a:xfrm>
          <a:prstGeom prst="roundRect">
            <a:avLst/>
          </a:prstGeom>
          <a:solidFill>
            <a:srgbClr val="DBDBD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27A5B7B6-5918-4829-8434-ABF183688B3C}"/>
              </a:ext>
            </a:extLst>
          </p:cNvPr>
          <p:cNvSpPr/>
          <p:nvPr/>
        </p:nvSpPr>
        <p:spPr>
          <a:xfrm>
            <a:off x="3193190" y="3429000"/>
            <a:ext cx="357320" cy="371475"/>
          </a:xfrm>
          <a:prstGeom prst="roundRect">
            <a:avLst/>
          </a:prstGeom>
          <a:solidFill>
            <a:srgbClr val="32323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: abgerundete Ecken 23">
            <a:extLst>
              <a:ext uri="{FF2B5EF4-FFF2-40B4-BE49-F238E27FC236}">
                <a16:creationId xmlns:a16="http://schemas.microsoft.com/office/drawing/2014/main" id="{C3007694-5F56-4BE3-88CD-FEA68C43FE9C}"/>
              </a:ext>
            </a:extLst>
          </p:cNvPr>
          <p:cNvSpPr/>
          <p:nvPr/>
        </p:nvSpPr>
        <p:spPr>
          <a:xfrm>
            <a:off x="4098822" y="3500315"/>
            <a:ext cx="357320" cy="371475"/>
          </a:xfrm>
          <a:prstGeom prst="roundRect">
            <a:avLst/>
          </a:prstGeom>
          <a:solidFill>
            <a:srgbClr val="32323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Verbinder: gewinkelt 6">
            <a:extLst>
              <a:ext uri="{FF2B5EF4-FFF2-40B4-BE49-F238E27FC236}">
                <a16:creationId xmlns:a16="http://schemas.microsoft.com/office/drawing/2014/main" id="{2F1D8ED8-E5B7-46C8-BE6E-63C8BBB5735D}"/>
              </a:ext>
            </a:extLst>
          </p:cNvPr>
          <p:cNvCxnSpPr>
            <a:stCxn id="4" idx="3"/>
            <a:endCxn id="20" idx="0"/>
          </p:cNvCxnSpPr>
          <p:nvPr/>
        </p:nvCxnSpPr>
        <p:spPr>
          <a:xfrm>
            <a:off x="3371850" y="2574109"/>
            <a:ext cx="277815" cy="307401"/>
          </a:xfrm>
          <a:prstGeom prst="bentConnector2">
            <a:avLst/>
          </a:prstGeom>
          <a:ln>
            <a:solidFill>
              <a:srgbClr val="32323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Verbinder: gewinkelt 16">
            <a:extLst>
              <a:ext uri="{FF2B5EF4-FFF2-40B4-BE49-F238E27FC236}">
                <a16:creationId xmlns:a16="http://schemas.microsoft.com/office/drawing/2014/main" id="{33400B23-3A06-41EF-8F95-0C83DED4D860}"/>
              </a:ext>
            </a:extLst>
          </p:cNvPr>
          <p:cNvCxnSpPr>
            <a:stCxn id="20" idx="3"/>
            <a:endCxn id="24" idx="0"/>
          </p:cNvCxnSpPr>
          <p:nvPr/>
        </p:nvCxnSpPr>
        <p:spPr>
          <a:xfrm>
            <a:off x="3828325" y="3067248"/>
            <a:ext cx="449157" cy="433067"/>
          </a:xfrm>
          <a:prstGeom prst="bentConnector2">
            <a:avLst/>
          </a:prstGeom>
          <a:ln>
            <a:solidFill>
              <a:srgbClr val="413B5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feld 4">
            <a:extLst>
              <a:ext uri="{FF2B5EF4-FFF2-40B4-BE49-F238E27FC236}">
                <a16:creationId xmlns:a16="http://schemas.microsoft.com/office/drawing/2014/main" id="{7049B344-E46C-4D62-B464-6FB4E3EE1861}"/>
              </a:ext>
            </a:extLst>
          </p:cNvPr>
          <p:cNvSpPr txBox="1"/>
          <p:nvPr/>
        </p:nvSpPr>
        <p:spPr>
          <a:xfrm>
            <a:off x="5781675" y="2759846"/>
            <a:ext cx="47173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Wer hat bereits Ideen mitgebracht?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02A89EAC-FE9A-4207-B04E-5B8BDFED8026}"/>
              </a:ext>
            </a:extLst>
          </p:cNvPr>
          <p:cNvSpPr txBox="1"/>
          <p:nvPr/>
        </p:nvSpPr>
        <p:spPr>
          <a:xfrm>
            <a:off x="5810250" y="3606338"/>
            <a:ext cx="47173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Wer hat bereits Ideen entwickelt?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157BA43-4236-4A43-B6A3-77412A487B66}"/>
              </a:ext>
            </a:extLst>
          </p:cNvPr>
          <p:cNvSpPr txBox="1"/>
          <p:nvPr/>
        </p:nvSpPr>
        <p:spPr>
          <a:xfrm>
            <a:off x="5810250" y="4703803"/>
            <a:ext cx="47173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GRUPPEN BILDEN</a:t>
            </a:r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096DAEBC-A5A8-43B5-B25A-4F72E17F244B}"/>
              </a:ext>
            </a:extLst>
          </p:cNvPr>
          <p:cNvCxnSpPr/>
          <p:nvPr/>
        </p:nvCxnSpPr>
        <p:spPr>
          <a:xfrm>
            <a:off x="5876925" y="4437353"/>
            <a:ext cx="4622135" cy="0"/>
          </a:xfrm>
          <a:prstGeom prst="line">
            <a:avLst/>
          </a:prstGeom>
          <a:ln w="1905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5694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8529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062E5272-854C-4BE7-8D93-A7FDC82C90C3}"/>
              </a:ext>
            </a:extLst>
          </p:cNvPr>
          <p:cNvSpPr/>
          <p:nvPr/>
        </p:nvSpPr>
        <p:spPr>
          <a:xfrm rot="16200000">
            <a:off x="-1414996" y="2465363"/>
            <a:ext cx="4735065" cy="1446550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b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</a:br>
            <a: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BAUSTEINE</a:t>
            </a:r>
            <a:endParaRPr lang="de-DE" sz="4400" dirty="0"/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B980B685-A122-4256-9BD8-1F0529BCB5AD}"/>
              </a:ext>
            </a:extLst>
          </p:cNvPr>
          <p:cNvGrpSpPr/>
          <p:nvPr/>
        </p:nvGrpSpPr>
        <p:grpSpPr>
          <a:xfrm>
            <a:off x="1790581" y="588515"/>
            <a:ext cx="4177674" cy="1119618"/>
            <a:chOff x="3228967" y="606942"/>
            <a:chExt cx="4581772" cy="1227917"/>
          </a:xfrm>
        </p:grpSpPr>
        <p:pic>
          <p:nvPicPr>
            <p:cNvPr id="4" name="Grafik 3" descr="Puzzle">
              <a:extLst>
                <a:ext uri="{FF2B5EF4-FFF2-40B4-BE49-F238E27FC236}">
                  <a16:creationId xmlns:a16="http://schemas.microsoft.com/office/drawing/2014/main" id="{C7462AC9-772F-44C6-944F-5B9D49572C2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228967" y="606942"/>
              <a:ext cx="1227917" cy="1227917"/>
            </a:xfrm>
            <a:prstGeom prst="rect">
              <a:avLst/>
            </a:prstGeom>
          </p:spPr>
        </p:pic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57BF1650-CDBB-4F56-A97C-0D96F401DC41}"/>
                </a:ext>
              </a:extLst>
            </p:cNvPr>
            <p:cNvSpPr txBox="1"/>
            <p:nvPr/>
          </p:nvSpPr>
          <p:spPr>
            <a:xfrm>
              <a:off x="4456884" y="810920"/>
              <a:ext cx="3353855" cy="708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600" dirty="0">
                  <a:solidFill>
                    <a:srgbClr val="DBDBDB"/>
                  </a:solidFill>
                  <a:latin typeface="Karla ExtraBold" panose="020B0004030503030003" pitchFamily="34" charset="0"/>
                </a:rPr>
                <a:t>1 </a:t>
              </a:r>
              <a:r>
                <a:rPr lang="de-DE" sz="2400" dirty="0">
                  <a:solidFill>
                    <a:srgbClr val="DBDBDB"/>
                  </a:solidFill>
                  <a:latin typeface="Karla SemiBold" panose="020B0004030503030003" pitchFamily="34" charset="0"/>
                </a:rPr>
                <a:t> Rahmen setzen</a:t>
              </a:r>
            </a:p>
          </p:txBody>
        </p:sp>
      </p:grp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726DA18D-34FC-432F-A4B5-E03E19F7A72C}"/>
              </a:ext>
            </a:extLst>
          </p:cNvPr>
          <p:cNvGrpSpPr/>
          <p:nvPr/>
        </p:nvGrpSpPr>
        <p:grpSpPr>
          <a:xfrm>
            <a:off x="2794627" y="1670297"/>
            <a:ext cx="4147268" cy="1167980"/>
            <a:chOff x="4204186" y="1661229"/>
            <a:chExt cx="4406273" cy="1331413"/>
          </a:xfrm>
        </p:grpSpPr>
        <p:pic>
          <p:nvPicPr>
            <p:cNvPr id="16" name="Grafik 15" descr="Puzzle">
              <a:extLst>
                <a:ext uri="{FF2B5EF4-FFF2-40B4-BE49-F238E27FC236}">
                  <a16:creationId xmlns:a16="http://schemas.microsoft.com/office/drawing/2014/main" id="{02CC370F-AEAB-49D9-8218-50B485474BE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9457771">
              <a:off x="4204186" y="1661229"/>
              <a:ext cx="1227917" cy="1227917"/>
            </a:xfrm>
            <a:prstGeom prst="rect">
              <a:avLst/>
            </a:prstGeom>
          </p:spPr>
        </p:pic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FDC11F1D-1376-4F17-A60C-DDDBFAAEBF52}"/>
                </a:ext>
              </a:extLst>
            </p:cNvPr>
            <p:cNvSpPr txBox="1"/>
            <p:nvPr/>
          </p:nvSpPr>
          <p:spPr>
            <a:xfrm>
              <a:off x="5432103" y="1834859"/>
              <a:ext cx="3178356" cy="1157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600" dirty="0">
                  <a:solidFill>
                    <a:srgbClr val="DBDBDB"/>
                  </a:solidFill>
                  <a:latin typeface="Karla ExtraBold" panose="020B0004030503030003" pitchFamily="34" charset="0"/>
                </a:rPr>
                <a:t>2 </a:t>
              </a:r>
              <a:r>
                <a:rPr lang="de-DE" sz="2400" dirty="0">
                  <a:solidFill>
                    <a:srgbClr val="DBDBDB"/>
                  </a:solidFill>
                  <a:latin typeface="Karla SemiBold" panose="020B0004030503030003" pitchFamily="34" charset="0"/>
                </a:rPr>
                <a:t> Material wählen</a:t>
              </a:r>
            </a:p>
          </p:txBody>
        </p:sp>
      </p:grp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A4BA51CE-66D5-4F4A-B974-CD7B9D6F7C2E}"/>
              </a:ext>
            </a:extLst>
          </p:cNvPr>
          <p:cNvGrpSpPr/>
          <p:nvPr/>
        </p:nvGrpSpPr>
        <p:grpSpPr>
          <a:xfrm>
            <a:off x="7665476" y="2151111"/>
            <a:ext cx="4874733" cy="1101134"/>
            <a:chOff x="4204186" y="1661229"/>
            <a:chExt cx="5436002" cy="1227917"/>
          </a:xfrm>
        </p:grpSpPr>
        <p:pic>
          <p:nvPicPr>
            <p:cNvPr id="19" name="Grafik 18" descr="Puzzle">
              <a:extLst>
                <a:ext uri="{FF2B5EF4-FFF2-40B4-BE49-F238E27FC236}">
                  <a16:creationId xmlns:a16="http://schemas.microsoft.com/office/drawing/2014/main" id="{07383F8F-A487-4721-ACB1-02C50A87C1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1558114">
              <a:off x="4204186" y="1661229"/>
              <a:ext cx="1227917" cy="1227917"/>
            </a:xfrm>
            <a:prstGeom prst="rect">
              <a:avLst/>
            </a:prstGeom>
          </p:spPr>
        </p:pic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C1239FA7-E1CC-44F0-AD6B-4095DD39A66A}"/>
                </a:ext>
              </a:extLst>
            </p:cNvPr>
            <p:cNvSpPr txBox="1"/>
            <p:nvPr/>
          </p:nvSpPr>
          <p:spPr>
            <a:xfrm>
              <a:off x="5432102" y="1834859"/>
              <a:ext cx="4208086" cy="720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600" dirty="0">
                  <a:solidFill>
                    <a:srgbClr val="DBDBDB"/>
                  </a:solidFill>
                  <a:latin typeface="Karla ExtraBold" panose="020B0004030503030003" pitchFamily="34" charset="0"/>
                </a:rPr>
                <a:t>6 </a:t>
              </a:r>
              <a:r>
                <a:rPr lang="de-DE" sz="2400" dirty="0">
                  <a:solidFill>
                    <a:srgbClr val="DBDBDB"/>
                  </a:solidFill>
                  <a:latin typeface="Karla SemiBold" panose="020B0004030503030003" pitchFamily="34" charset="0"/>
                </a:rPr>
                <a:t> Ausstellen</a:t>
              </a:r>
            </a:p>
          </p:txBody>
        </p:sp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50B21CC1-9640-4C83-AACB-949B8F9FD3E5}"/>
              </a:ext>
            </a:extLst>
          </p:cNvPr>
          <p:cNvGrpSpPr/>
          <p:nvPr/>
        </p:nvGrpSpPr>
        <p:grpSpPr>
          <a:xfrm>
            <a:off x="2990096" y="2906113"/>
            <a:ext cx="4941187" cy="1159811"/>
            <a:chOff x="3939187" y="1601763"/>
            <a:chExt cx="5231342" cy="1227917"/>
          </a:xfrm>
        </p:grpSpPr>
        <p:pic>
          <p:nvPicPr>
            <p:cNvPr id="23" name="Grafik 22" descr="Puzzle">
              <a:extLst>
                <a:ext uri="{FF2B5EF4-FFF2-40B4-BE49-F238E27FC236}">
                  <a16:creationId xmlns:a16="http://schemas.microsoft.com/office/drawing/2014/main" id="{8B955BE3-33F2-4EA0-A2D4-6AAEA3BD01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3896248">
              <a:off x="3939187" y="1601763"/>
              <a:ext cx="1227917" cy="1227917"/>
            </a:xfrm>
            <a:prstGeom prst="rect">
              <a:avLst/>
            </a:prstGeom>
          </p:spPr>
        </p:pic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1AFA2E51-9D81-4425-BA67-2B6479144C11}"/>
                </a:ext>
              </a:extLst>
            </p:cNvPr>
            <p:cNvSpPr txBox="1"/>
            <p:nvPr/>
          </p:nvSpPr>
          <p:spPr>
            <a:xfrm>
              <a:off x="5432103" y="1834859"/>
              <a:ext cx="3738426" cy="684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600" dirty="0">
                  <a:solidFill>
                    <a:srgbClr val="DBDBDB"/>
                  </a:solidFill>
                  <a:latin typeface="Karla ExtraBold" panose="020B0004030503030003" pitchFamily="34" charset="0"/>
                </a:rPr>
                <a:t>3 </a:t>
              </a:r>
              <a:r>
                <a:rPr lang="de-DE" sz="2400" dirty="0">
                  <a:solidFill>
                    <a:srgbClr val="DBDBDB"/>
                  </a:solidFill>
                  <a:latin typeface="Karla SemiBold" panose="020B0004030503030003" pitchFamily="34" charset="0"/>
                </a:rPr>
                <a:t> Partner suchen</a:t>
              </a: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15E25185-2CAA-4D9F-99F8-E43BC7475DC8}"/>
              </a:ext>
            </a:extLst>
          </p:cNvPr>
          <p:cNvGrpSpPr/>
          <p:nvPr/>
        </p:nvGrpSpPr>
        <p:grpSpPr>
          <a:xfrm>
            <a:off x="2794627" y="4430266"/>
            <a:ext cx="4874733" cy="1101134"/>
            <a:chOff x="4204186" y="1661229"/>
            <a:chExt cx="5436002" cy="1227917"/>
          </a:xfrm>
        </p:grpSpPr>
        <p:pic>
          <p:nvPicPr>
            <p:cNvPr id="26" name="Grafik 25" descr="Puzzle">
              <a:extLst>
                <a:ext uri="{FF2B5EF4-FFF2-40B4-BE49-F238E27FC236}">
                  <a16:creationId xmlns:a16="http://schemas.microsoft.com/office/drawing/2014/main" id="{BB553156-B2A4-4CF6-9AEA-975F89D474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8987837">
              <a:off x="4204186" y="1661229"/>
              <a:ext cx="1227917" cy="1227917"/>
            </a:xfrm>
            <a:prstGeom prst="rect">
              <a:avLst/>
            </a:prstGeom>
          </p:spPr>
        </p:pic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31969235-B3BA-408B-BBE3-A686B4FA3BF2}"/>
                </a:ext>
              </a:extLst>
            </p:cNvPr>
            <p:cNvSpPr txBox="1"/>
            <p:nvPr/>
          </p:nvSpPr>
          <p:spPr>
            <a:xfrm>
              <a:off x="5432102" y="1834859"/>
              <a:ext cx="4208086" cy="720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600" dirty="0">
                  <a:solidFill>
                    <a:srgbClr val="DBDBDB"/>
                  </a:solidFill>
                  <a:latin typeface="Karla ExtraBold" panose="020B0004030503030003" pitchFamily="34" charset="0"/>
                </a:rPr>
                <a:t>4 </a:t>
              </a:r>
              <a:r>
                <a:rPr lang="de-DE" sz="2400" dirty="0">
                  <a:solidFill>
                    <a:srgbClr val="DBDBDB"/>
                  </a:solidFill>
                  <a:latin typeface="Karla SemiBold" panose="020B0004030503030003" pitchFamily="34" charset="0"/>
                </a:rPr>
                <a:t> Foren für Austausch</a:t>
              </a:r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F79A2BF1-FF28-4DC2-AA33-D712699D5E31}"/>
              </a:ext>
            </a:extLst>
          </p:cNvPr>
          <p:cNvGrpSpPr/>
          <p:nvPr/>
        </p:nvGrpSpPr>
        <p:grpSpPr>
          <a:xfrm>
            <a:off x="6996833" y="759399"/>
            <a:ext cx="4874733" cy="1101134"/>
            <a:chOff x="4204186" y="1661229"/>
            <a:chExt cx="5436002" cy="1227917"/>
          </a:xfrm>
        </p:grpSpPr>
        <p:pic>
          <p:nvPicPr>
            <p:cNvPr id="29" name="Grafik 28" descr="Puzzle">
              <a:extLst>
                <a:ext uri="{FF2B5EF4-FFF2-40B4-BE49-F238E27FC236}">
                  <a16:creationId xmlns:a16="http://schemas.microsoft.com/office/drawing/2014/main" id="{B74F30F9-C009-4EDB-9CED-96846B27C9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5762833">
              <a:off x="4204186" y="1661229"/>
              <a:ext cx="1227917" cy="1227917"/>
            </a:xfrm>
            <a:prstGeom prst="rect">
              <a:avLst/>
            </a:prstGeom>
          </p:spPr>
        </p:pic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BF0ACA22-BF29-428B-B60C-9299AF529061}"/>
                </a:ext>
              </a:extLst>
            </p:cNvPr>
            <p:cNvSpPr txBox="1"/>
            <p:nvPr/>
          </p:nvSpPr>
          <p:spPr>
            <a:xfrm>
              <a:off x="5432102" y="1834859"/>
              <a:ext cx="4208086" cy="720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600" dirty="0">
                  <a:solidFill>
                    <a:srgbClr val="DBDBDB"/>
                  </a:solidFill>
                  <a:latin typeface="Karla ExtraBold" panose="020B0004030503030003" pitchFamily="34" charset="0"/>
                </a:rPr>
                <a:t>5 </a:t>
              </a:r>
              <a:r>
                <a:rPr lang="de-DE" sz="2400" dirty="0">
                  <a:solidFill>
                    <a:srgbClr val="DBDBDB"/>
                  </a:solidFill>
                  <a:latin typeface="Karla SemiBold" panose="020B0004030503030003" pitchFamily="34" charset="0"/>
                </a:rPr>
                <a:t> Service anbieten</a:t>
              </a:r>
            </a:p>
          </p:txBody>
        </p:sp>
      </p:grp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63BAA222-F374-4F79-8F17-AC395A48A25C}"/>
              </a:ext>
            </a:extLst>
          </p:cNvPr>
          <p:cNvGrpSpPr/>
          <p:nvPr/>
        </p:nvGrpSpPr>
        <p:grpSpPr>
          <a:xfrm>
            <a:off x="7665476" y="3814727"/>
            <a:ext cx="4874733" cy="1101134"/>
            <a:chOff x="4204186" y="1661229"/>
            <a:chExt cx="5436002" cy="1227917"/>
          </a:xfrm>
        </p:grpSpPr>
        <p:pic>
          <p:nvPicPr>
            <p:cNvPr id="32" name="Grafik 31" descr="Puzzle">
              <a:extLst>
                <a:ext uri="{FF2B5EF4-FFF2-40B4-BE49-F238E27FC236}">
                  <a16:creationId xmlns:a16="http://schemas.microsoft.com/office/drawing/2014/main" id="{B97C97E4-6CF8-4D6B-A65B-A9F387889F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20193598">
              <a:off x="4204186" y="1661229"/>
              <a:ext cx="1227917" cy="1227917"/>
            </a:xfrm>
            <a:prstGeom prst="rect">
              <a:avLst/>
            </a:prstGeom>
          </p:spPr>
        </p:pic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B437478F-2A58-42D7-9859-E42B7FD34827}"/>
                </a:ext>
              </a:extLst>
            </p:cNvPr>
            <p:cNvSpPr txBox="1"/>
            <p:nvPr/>
          </p:nvSpPr>
          <p:spPr>
            <a:xfrm>
              <a:off x="5432102" y="1834859"/>
              <a:ext cx="4208086" cy="720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600" dirty="0">
                  <a:solidFill>
                    <a:srgbClr val="DBDBDB"/>
                  </a:solidFill>
                  <a:latin typeface="Karla ExtraBold" panose="020B0004030503030003" pitchFamily="34" charset="0"/>
                </a:rPr>
                <a:t>7 </a:t>
              </a:r>
              <a:r>
                <a:rPr lang="de-DE" sz="2400" dirty="0">
                  <a:solidFill>
                    <a:srgbClr val="DBDBDB"/>
                  </a:solidFill>
                  <a:latin typeface="Karla SemiBold" panose="020B0004030503030003" pitchFamily="34" charset="0"/>
                </a:rPr>
                <a:t> Verteilen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352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617BF3ED-825E-4803-9FF3-891A8A776AE0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E6FF407D-C04C-4F64-B017-A70F54CCF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7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A3855628-F902-4074-B605-27104AE38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8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50694E81-B811-4FB5-819D-4FD43823D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FFD87FD6-E31C-46E0-B36D-B18A2C17B2B3}"/>
              </a:ext>
            </a:extLst>
          </p:cNvPr>
          <p:cNvSpPr/>
          <p:nvPr/>
        </p:nvSpPr>
        <p:spPr>
          <a:xfrm rot="16200000">
            <a:off x="-185587" y="2394756"/>
            <a:ext cx="4735065" cy="1446550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DEN RAHMEN </a:t>
            </a:r>
            <a:b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</a:br>
            <a: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SETZEN</a:t>
            </a:r>
            <a:endParaRPr lang="de-DE" sz="4400" dirty="0"/>
          </a:p>
        </p:txBody>
      </p: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5DF3EEAA-A9EF-41C8-A5D4-1C1CA1F85307}"/>
              </a:ext>
            </a:extLst>
          </p:cNvPr>
          <p:cNvCxnSpPr>
            <a:cxnSpLocks/>
          </p:cNvCxnSpPr>
          <p:nvPr/>
        </p:nvCxnSpPr>
        <p:spPr>
          <a:xfrm>
            <a:off x="3709358" y="1415435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feld 30">
            <a:extLst>
              <a:ext uri="{FF2B5EF4-FFF2-40B4-BE49-F238E27FC236}">
                <a16:creationId xmlns:a16="http://schemas.microsoft.com/office/drawing/2014/main" id="{2EF0B1E9-D610-4E8C-9D1B-15EC987928CC}"/>
              </a:ext>
            </a:extLst>
          </p:cNvPr>
          <p:cNvSpPr txBox="1"/>
          <p:nvPr/>
        </p:nvSpPr>
        <p:spPr>
          <a:xfrm>
            <a:off x="3709355" y="3225749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Projektmanagement, Rollen und Regeln festlegen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11FE7F2F-0373-4FC0-9A13-D28123E93EBE}"/>
              </a:ext>
            </a:extLst>
          </p:cNvPr>
          <p:cNvSpPr txBox="1"/>
          <p:nvPr/>
        </p:nvSpPr>
        <p:spPr>
          <a:xfrm>
            <a:off x="3709357" y="1692277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Stakeholder mitnehmen</a:t>
            </a:r>
          </a:p>
        </p:txBody>
      </p:sp>
      <p:cxnSp>
        <p:nvCxnSpPr>
          <p:cNvPr id="33" name="Gerader Verbinder 32">
            <a:extLst>
              <a:ext uri="{FF2B5EF4-FFF2-40B4-BE49-F238E27FC236}">
                <a16:creationId xmlns:a16="http://schemas.microsoft.com/office/drawing/2014/main" id="{335610D5-E59B-4859-8B74-66594EEEE5A1}"/>
              </a:ext>
            </a:extLst>
          </p:cNvPr>
          <p:cNvCxnSpPr>
            <a:cxnSpLocks/>
          </p:cNvCxnSpPr>
          <p:nvPr/>
        </p:nvCxnSpPr>
        <p:spPr>
          <a:xfrm>
            <a:off x="3709358" y="2206932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>
            <a:extLst>
              <a:ext uri="{FF2B5EF4-FFF2-40B4-BE49-F238E27FC236}">
                <a16:creationId xmlns:a16="http://schemas.microsoft.com/office/drawing/2014/main" id="{51419BA6-B068-4D53-AF8E-0554308B5E38}"/>
              </a:ext>
            </a:extLst>
          </p:cNvPr>
          <p:cNvSpPr txBox="1"/>
          <p:nvPr/>
        </p:nvSpPr>
        <p:spPr>
          <a:xfrm>
            <a:off x="3709357" y="2434253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Budget fixieren</a:t>
            </a:r>
          </a:p>
        </p:txBody>
      </p: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218FE4D8-251C-400B-9FCC-E734EE66BFEE}"/>
              </a:ext>
            </a:extLst>
          </p:cNvPr>
          <p:cNvCxnSpPr>
            <a:cxnSpLocks/>
          </p:cNvCxnSpPr>
          <p:nvPr/>
        </p:nvCxnSpPr>
        <p:spPr>
          <a:xfrm>
            <a:off x="3709358" y="2998429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90E97BA2-9AB1-4298-8BFA-31AAC20B1A2B}"/>
              </a:ext>
            </a:extLst>
          </p:cNvPr>
          <p:cNvSpPr txBox="1"/>
          <p:nvPr/>
        </p:nvSpPr>
        <p:spPr>
          <a:xfrm>
            <a:off x="3709356" y="913024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Zielgruppe definieren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DE514008-C654-4DA7-9D91-3E50A08F2419}"/>
              </a:ext>
            </a:extLst>
          </p:cNvPr>
          <p:cNvCxnSpPr>
            <a:cxnSpLocks/>
          </p:cNvCxnSpPr>
          <p:nvPr/>
        </p:nvCxnSpPr>
        <p:spPr>
          <a:xfrm>
            <a:off x="3776033" y="3827104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>
            <a:extLst>
              <a:ext uri="{FF2B5EF4-FFF2-40B4-BE49-F238E27FC236}">
                <a16:creationId xmlns:a16="http://schemas.microsoft.com/office/drawing/2014/main" id="{1CB3C1F8-D094-4524-B770-F536D03B560B}"/>
              </a:ext>
            </a:extLst>
          </p:cNvPr>
          <p:cNvSpPr txBox="1"/>
          <p:nvPr/>
        </p:nvSpPr>
        <p:spPr>
          <a:xfrm>
            <a:off x="3709354" y="4041121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Technische und physische Voraussetzungen prüfen</a:t>
            </a:r>
          </a:p>
        </p:txBody>
      </p: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7D05676E-ED5E-42DF-8AE1-B1FDEE13D381}"/>
              </a:ext>
            </a:extLst>
          </p:cNvPr>
          <p:cNvCxnSpPr>
            <a:cxnSpLocks/>
          </p:cNvCxnSpPr>
          <p:nvPr/>
        </p:nvCxnSpPr>
        <p:spPr>
          <a:xfrm>
            <a:off x="3776033" y="4608154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>
            <a:extLst>
              <a:ext uri="{FF2B5EF4-FFF2-40B4-BE49-F238E27FC236}">
                <a16:creationId xmlns:a16="http://schemas.microsoft.com/office/drawing/2014/main" id="{D0DAA74B-5F21-4F5D-82C1-2D6FC8918C34}"/>
              </a:ext>
            </a:extLst>
          </p:cNvPr>
          <p:cNvSpPr txBox="1"/>
          <p:nvPr/>
        </p:nvSpPr>
        <p:spPr>
          <a:xfrm>
            <a:off x="3709353" y="4801735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Rechte klären</a:t>
            </a:r>
          </a:p>
        </p:txBody>
      </p:sp>
      <p:pic>
        <p:nvPicPr>
          <p:cNvPr id="18" name="Grafik 17" descr="Puzzle">
            <a:extLst>
              <a:ext uri="{FF2B5EF4-FFF2-40B4-BE49-F238E27FC236}">
                <a16:creationId xmlns:a16="http://schemas.microsoft.com/office/drawing/2014/main" id="{50CF62B5-D278-4F07-B893-7BACC8FFD8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87668" y="913024"/>
            <a:ext cx="1119619" cy="111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88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617BF3ED-825E-4803-9FF3-891A8A776AE0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E6FF407D-C04C-4F64-B017-A70F54CCF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7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A3855628-F902-4074-B605-27104AE38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8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50694E81-B811-4FB5-819D-4FD43823D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FFD87FD6-E31C-46E0-B36D-B18A2C17B2B3}"/>
              </a:ext>
            </a:extLst>
          </p:cNvPr>
          <p:cNvSpPr/>
          <p:nvPr/>
        </p:nvSpPr>
        <p:spPr>
          <a:xfrm rot="16200000">
            <a:off x="-185587" y="2394756"/>
            <a:ext cx="4735065" cy="1446550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MATERIAL WÄHLEN</a:t>
            </a:r>
            <a:endParaRPr lang="de-DE" sz="4400" dirty="0"/>
          </a:p>
        </p:txBody>
      </p: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5DF3EEAA-A9EF-41C8-A5D4-1C1CA1F85307}"/>
              </a:ext>
            </a:extLst>
          </p:cNvPr>
          <p:cNvCxnSpPr>
            <a:cxnSpLocks/>
          </p:cNvCxnSpPr>
          <p:nvPr/>
        </p:nvCxnSpPr>
        <p:spPr>
          <a:xfrm>
            <a:off x="3709358" y="1415435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feld 30">
            <a:extLst>
              <a:ext uri="{FF2B5EF4-FFF2-40B4-BE49-F238E27FC236}">
                <a16:creationId xmlns:a16="http://schemas.microsoft.com/office/drawing/2014/main" id="{2EF0B1E9-D610-4E8C-9D1B-15EC987928CC}"/>
              </a:ext>
            </a:extLst>
          </p:cNvPr>
          <p:cNvSpPr txBox="1"/>
          <p:nvPr/>
        </p:nvSpPr>
        <p:spPr>
          <a:xfrm>
            <a:off x="3709355" y="3225749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Wie ist das Material verfügbar und bearbeitbar?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11FE7F2F-0373-4FC0-9A13-D28123E93EBE}"/>
              </a:ext>
            </a:extLst>
          </p:cNvPr>
          <p:cNvSpPr txBox="1"/>
          <p:nvPr/>
        </p:nvSpPr>
        <p:spPr>
          <a:xfrm>
            <a:off x="3709357" y="1692277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Digital oder physisch?</a:t>
            </a:r>
          </a:p>
        </p:txBody>
      </p:sp>
      <p:cxnSp>
        <p:nvCxnSpPr>
          <p:cNvPr id="33" name="Gerader Verbinder 32">
            <a:extLst>
              <a:ext uri="{FF2B5EF4-FFF2-40B4-BE49-F238E27FC236}">
                <a16:creationId xmlns:a16="http://schemas.microsoft.com/office/drawing/2014/main" id="{335610D5-E59B-4859-8B74-66594EEEE5A1}"/>
              </a:ext>
            </a:extLst>
          </p:cNvPr>
          <p:cNvCxnSpPr>
            <a:cxnSpLocks/>
          </p:cNvCxnSpPr>
          <p:nvPr/>
        </p:nvCxnSpPr>
        <p:spPr>
          <a:xfrm>
            <a:off x="3709358" y="2206932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>
            <a:extLst>
              <a:ext uri="{FF2B5EF4-FFF2-40B4-BE49-F238E27FC236}">
                <a16:creationId xmlns:a16="http://schemas.microsoft.com/office/drawing/2014/main" id="{51419BA6-B068-4D53-AF8E-0554308B5E38}"/>
              </a:ext>
            </a:extLst>
          </p:cNvPr>
          <p:cNvSpPr txBox="1"/>
          <p:nvPr/>
        </p:nvSpPr>
        <p:spPr>
          <a:xfrm>
            <a:off x="3709357" y="2434253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Gibt es Rechte zu beachten?</a:t>
            </a:r>
          </a:p>
        </p:txBody>
      </p: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218FE4D8-251C-400B-9FCC-E734EE66BFEE}"/>
              </a:ext>
            </a:extLst>
          </p:cNvPr>
          <p:cNvCxnSpPr>
            <a:cxnSpLocks/>
          </p:cNvCxnSpPr>
          <p:nvPr/>
        </p:nvCxnSpPr>
        <p:spPr>
          <a:xfrm>
            <a:off x="3709358" y="2998429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90E97BA2-9AB1-4298-8BFA-31AAC20B1A2B}"/>
              </a:ext>
            </a:extLst>
          </p:cNvPr>
          <p:cNvSpPr txBox="1"/>
          <p:nvPr/>
        </p:nvSpPr>
        <p:spPr>
          <a:xfrm>
            <a:off x="3709352" y="884481"/>
            <a:ext cx="78635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Welches Material eignet sich? Inhaltlich und Art der Ressourcen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DE514008-C654-4DA7-9D91-3E50A08F2419}"/>
              </a:ext>
            </a:extLst>
          </p:cNvPr>
          <p:cNvCxnSpPr>
            <a:cxnSpLocks/>
          </p:cNvCxnSpPr>
          <p:nvPr/>
        </p:nvCxnSpPr>
        <p:spPr>
          <a:xfrm>
            <a:off x="3737933" y="3827104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>
            <a:extLst>
              <a:ext uri="{FF2B5EF4-FFF2-40B4-BE49-F238E27FC236}">
                <a16:creationId xmlns:a16="http://schemas.microsoft.com/office/drawing/2014/main" id="{1CB3C1F8-D094-4524-B770-F536D03B560B}"/>
              </a:ext>
            </a:extLst>
          </p:cNvPr>
          <p:cNvSpPr txBox="1"/>
          <p:nvPr/>
        </p:nvSpPr>
        <p:spPr>
          <a:xfrm>
            <a:off x="3709354" y="4041121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Braucht es Spezialwissen für das Material?</a:t>
            </a:r>
          </a:p>
        </p:txBody>
      </p: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7D05676E-ED5E-42DF-8AE1-B1FDEE13D381}"/>
              </a:ext>
            </a:extLst>
          </p:cNvPr>
          <p:cNvCxnSpPr>
            <a:cxnSpLocks/>
          </p:cNvCxnSpPr>
          <p:nvPr/>
        </p:nvCxnSpPr>
        <p:spPr>
          <a:xfrm>
            <a:off x="3756983" y="4608154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fik 17" descr="Puzzle">
            <a:extLst>
              <a:ext uri="{FF2B5EF4-FFF2-40B4-BE49-F238E27FC236}">
                <a16:creationId xmlns:a16="http://schemas.microsoft.com/office/drawing/2014/main" id="{50CF62B5-D278-4F07-B893-7BACC8FFD8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39051" y="3775165"/>
            <a:ext cx="1119619" cy="111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8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617BF3ED-825E-4803-9FF3-891A8A776AE0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E6FF407D-C04C-4F64-B017-A70F54CCF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7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A3855628-F902-4074-B605-27104AE38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8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50694E81-B811-4FB5-819D-4FD43823D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FFD87FD6-E31C-46E0-B36D-B18A2C17B2B3}"/>
              </a:ext>
            </a:extLst>
          </p:cNvPr>
          <p:cNvSpPr/>
          <p:nvPr/>
        </p:nvSpPr>
        <p:spPr>
          <a:xfrm rot="16200000">
            <a:off x="-185587" y="2394756"/>
            <a:ext cx="4735065" cy="1446550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PARTNER SUCHEN</a:t>
            </a:r>
            <a:endParaRPr lang="de-DE" sz="4400" dirty="0"/>
          </a:p>
        </p:txBody>
      </p: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5DF3EEAA-A9EF-41C8-A5D4-1C1CA1F85307}"/>
              </a:ext>
            </a:extLst>
          </p:cNvPr>
          <p:cNvCxnSpPr>
            <a:cxnSpLocks/>
          </p:cNvCxnSpPr>
          <p:nvPr/>
        </p:nvCxnSpPr>
        <p:spPr>
          <a:xfrm>
            <a:off x="3709358" y="1415435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feld 30">
            <a:extLst>
              <a:ext uri="{FF2B5EF4-FFF2-40B4-BE49-F238E27FC236}">
                <a16:creationId xmlns:a16="http://schemas.microsoft.com/office/drawing/2014/main" id="{2EF0B1E9-D610-4E8C-9D1B-15EC987928CC}"/>
              </a:ext>
            </a:extLst>
          </p:cNvPr>
          <p:cNvSpPr txBox="1"/>
          <p:nvPr/>
        </p:nvSpPr>
        <p:spPr>
          <a:xfrm>
            <a:off x="3709355" y="3225749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Wie wird die Kooperation organisiert?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11FE7F2F-0373-4FC0-9A13-D28123E93EBE}"/>
              </a:ext>
            </a:extLst>
          </p:cNvPr>
          <p:cNvSpPr txBox="1"/>
          <p:nvPr/>
        </p:nvSpPr>
        <p:spPr>
          <a:xfrm>
            <a:off x="3709357" y="1692277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Wer schafft Zugang zur Zielgruppe?</a:t>
            </a:r>
          </a:p>
        </p:txBody>
      </p:sp>
      <p:cxnSp>
        <p:nvCxnSpPr>
          <p:cNvPr id="33" name="Gerader Verbinder 32">
            <a:extLst>
              <a:ext uri="{FF2B5EF4-FFF2-40B4-BE49-F238E27FC236}">
                <a16:creationId xmlns:a16="http://schemas.microsoft.com/office/drawing/2014/main" id="{335610D5-E59B-4859-8B74-66594EEEE5A1}"/>
              </a:ext>
            </a:extLst>
          </p:cNvPr>
          <p:cNvCxnSpPr>
            <a:cxnSpLocks/>
          </p:cNvCxnSpPr>
          <p:nvPr/>
        </p:nvCxnSpPr>
        <p:spPr>
          <a:xfrm>
            <a:off x="3709358" y="2206932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>
            <a:extLst>
              <a:ext uri="{FF2B5EF4-FFF2-40B4-BE49-F238E27FC236}">
                <a16:creationId xmlns:a16="http://schemas.microsoft.com/office/drawing/2014/main" id="{51419BA6-B068-4D53-AF8E-0554308B5E38}"/>
              </a:ext>
            </a:extLst>
          </p:cNvPr>
          <p:cNvSpPr txBox="1"/>
          <p:nvPr/>
        </p:nvSpPr>
        <p:spPr>
          <a:xfrm>
            <a:off x="3709357" y="2434253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Wer ist bereit das Programm zu begleiten?</a:t>
            </a:r>
          </a:p>
        </p:txBody>
      </p: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218FE4D8-251C-400B-9FCC-E734EE66BFEE}"/>
              </a:ext>
            </a:extLst>
          </p:cNvPr>
          <p:cNvCxnSpPr>
            <a:cxnSpLocks/>
          </p:cNvCxnSpPr>
          <p:nvPr/>
        </p:nvCxnSpPr>
        <p:spPr>
          <a:xfrm>
            <a:off x="3709358" y="2998429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90E97BA2-9AB1-4298-8BFA-31AAC20B1A2B}"/>
              </a:ext>
            </a:extLst>
          </p:cNvPr>
          <p:cNvSpPr txBox="1"/>
          <p:nvPr/>
        </p:nvSpPr>
        <p:spPr>
          <a:xfrm>
            <a:off x="3709352" y="884481"/>
            <a:ext cx="78635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Welche Kontakte/ Netzwerke bestehen?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DE514008-C654-4DA7-9D91-3E50A08F2419}"/>
              </a:ext>
            </a:extLst>
          </p:cNvPr>
          <p:cNvCxnSpPr>
            <a:cxnSpLocks/>
          </p:cNvCxnSpPr>
          <p:nvPr/>
        </p:nvCxnSpPr>
        <p:spPr>
          <a:xfrm>
            <a:off x="3737933" y="3827104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fik 17" descr="Puzzle">
            <a:extLst>
              <a:ext uri="{FF2B5EF4-FFF2-40B4-BE49-F238E27FC236}">
                <a16:creationId xmlns:a16="http://schemas.microsoft.com/office/drawing/2014/main" id="{50CF62B5-D278-4F07-B893-7BACC8FFD8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898563" y="4718072"/>
            <a:ext cx="1119619" cy="111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20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617BF3ED-825E-4803-9FF3-891A8A776AE0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E6FF407D-C04C-4F64-B017-A70F54CCF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7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A3855628-F902-4074-B605-27104AE38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8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50694E81-B811-4FB5-819D-4FD43823D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FFD87FD6-E31C-46E0-B36D-B18A2C17B2B3}"/>
              </a:ext>
            </a:extLst>
          </p:cNvPr>
          <p:cNvSpPr/>
          <p:nvPr/>
        </p:nvSpPr>
        <p:spPr>
          <a:xfrm rot="16200000">
            <a:off x="-185587" y="2394756"/>
            <a:ext cx="4735065" cy="1446550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FOREN SCHAFFEN</a:t>
            </a:r>
            <a:endParaRPr lang="de-DE" sz="4400" dirty="0"/>
          </a:p>
        </p:txBody>
      </p: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5DF3EEAA-A9EF-41C8-A5D4-1C1CA1F85307}"/>
              </a:ext>
            </a:extLst>
          </p:cNvPr>
          <p:cNvCxnSpPr>
            <a:cxnSpLocks/>
          </p:cNvCxnSpPr>
          <p:nvPr/>
        </p:nvCxnSpPr>
        <p:spPr>
          <a:xfrm>
            <a:off x="3709358" y="1415435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feld 30">
            <a:extLst>
              <a:ext uri="{FF2B5EF4-FFF2-40B4-BE49-F238E27FC236}">
                <a16:creationId xmlns:a16="http://schemas.microsoft.com/office/drawing/2014/main" id="{2EF0B1E9-D610-4E8C-9D1B-15EC987928CC}"/>
              </a:ext>
            </a:extLst>
          </p:cNvPr>
          <p:cNvSpPr txBox="1"/>
          <p:nvPr/>
        </p:nvSpPr>
        <p:spPr>
          <a:xfrm>
            <a:off x="3709355" y="3225749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Wen wollen Sie dazu holen?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11FE7F2F-0373-4FC0-9A13-D28123E93EBE}"/>
              </a:ext>
            </a:extLst>
          </p:cNvPr>
          <p:cNvSpPr txBox="1"/>
          <p:nvPr/>
        </p:nvSpPr>
        <p:spPr>
          <a:xfrm>
            <a:off x="3709357" y="1692277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Welche Räume eignen sich für Workshops?</a:t>
            </a:r>
          </a:p>
        </p:txBody>
      </p:sp>
      <p:cxnSp>
        <p:nvCxnSpPr>
          <p:cNvPr id="33" name="Gerader Verbinder 32">
            <a:extLst>
              <a:ext uri="{FF2B5EF4-FFF2-40B4-BE49-F238E27FC236}">
                <a16:creationId xmlns:a16="http://schemas.microsoft.com/office/drawing/2014/main" id="{335610D5-E59B-4859-8B74-66594EEEE5A1}"/>
              </a:ext>
            </a:extLst>
          </p:cNvPr>
          <p:cNvCxnSpPr>
            <a:cxnSpLocks/>
          </p:cNvCxnSpPr>
          <p:nvPr/>
        </p:nvCxnSpPr>
        <p:spPr>
          <a:xfrm>
            <a:off x="3709358" y="2206932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>
            <a:extLst>
              <a:ext uri="{FF2B5EF4-FFF2-40B4-BE49-F238E27FC236}">
                <a16:creationId xmlns:a16="http://schemas.microsoft.com/office/drawing/2014/main" id="{51419BA6-B068-4D53-AF8E-0554308B5E38}"/>
              </a:ext>
            </a:extLst>
          </p:cNvPr>
          <p:cNvSpPr txBox="1"/>
          <p:nvPr/>
        </p:nvSpPr>
        <p:spPr>
          <a:xfrm>
            <a:off x="3709357" y="2434253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Was ist der Zweck der einzelnen Formate?</a:t>
            </a:r>
          </a:p>
        </p:txBody>
      </p: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218FE4D8-251C-400B-9FCC-E734EE66BFEE}"/>
              </a:ext>
            </a:extLst>
          </p:cNvPr>
          <p:cNvCxnSpPr>
            <a:cxnSpLocks/>
          </p:cNvCxnSpPr>
          <p:nvPr/>
        </p:nvCxnSpPr>
        <p:spPr>
          <a:xfrm>
            <a:off x="3709358" y="2998429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90E97BA2-9AB1-4298-8BFA-31AAC20B1A2B}"/>
              </a:ext>
            </a:extLst>
          </p:cNvPr>
          <p:cNvSpPr txBox="1"/>
          <p:nvPr/>
        </p:nvSpPr>
        <p:spPr>
          <a:xfrm>
            <a:off x="3709352" y="884481"/>
            <a:ext cx="78635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Wie kann Austausch stattfinden? Physisch, hybrid, remote?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DE514008-C654-4DA7-9D91-3E50A08F2419}"/>
              </a:ext>
            </a:extLst>
          </p:cNvPr>
          <p:cNvCxnSpPr>
            <a:cxnSpLocks/>
          </p:cNvCxnSpPr>
          <p:nvPr/>
        </p:nvCxnSpPr>
        <p:spPr>
          <a:xfrm>
            <a:off x="3737933" y="3827104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fik 17" descr="Puzzle">
            <a:extLst>
              <a:ext uri="{FF2B5EF4-FFF2-40B4-BE49-F238E27FC236}">
                <a16:creationId xmlns:a16="http://schemas.microsoft.com/office/drawing/2014/main" id="{50CF62B5-D278-4F07-B893-7BACC8FFD8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1940" y="1514690"/>
            <a:ext cx="1119619" cy="111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76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617BF3ED-825E-4803-9FF3-891A8A776AE0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E6FF407D-C04C-4F64-B017-A70F54CCF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7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A3855628-F902-4074-B605-27104AE38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8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50694E81-B811-4FB5-819D-4FD43823D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FFD87FD6-E31C-46E0-B36D-B18A2C17B2B3}"/>
              </a:ext>
            </a:extLst>
          </p:cNvPr>
          <p:cNvSpPr/>
          <p:nvPr/>
        </p:nvSpPr>
        <p:spPr>
          <a:xfrm rot="16200000">
            <a:off x="-185587" y="2394756"/>
            <a:ext cx="4735065" cy="1446550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SERVICE</a:t>
            </a:r>
            <a:b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</a:br>
            <a: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ANBIETEN</a:t>
            </a:r>
            <a:endParaRPr lang="de-DE" sz="4400" dirty="0"/>
          </a:p>
        </p:txBody>
      </p: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5DF3EEAA-A9EF-41C8-A5D4-1C1CA1F85307}"/>
              </a:ext>
            </a:extLst>
          </p:cNvPr>
          <p:cNvCxnSpPr>
            <a:cxnSpLocks/>
          </p:cNvCxnSpPr>
          <p:nvPr/>
        </p:nvCxnSpPr>
        <p:spPr>
          <a:xfrm>
            <a:off x="3709358" y="1415435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feld 30">
            <a:extLst>
              <a:ext uri="{FF2B5EF4-FFF2-40B4-BE49-F238E27FC236}">
                <a16:creationId xmlns:a16="http://schemas.microsoft.com/office/drawing/2014/main" id="{2EF0B1E9-D610-4E8C-9D1B-15EC987928CC}"/>
              </a:ext>
            </a:extLst>
          </p:cNvPr>
          <p:cNvSpPr txBox="1"/>
          <p:nvPr/>
        </p:nvSpPr>
        <p:spPr>
          <a:xfrm>
            <a:off x="3709355" y="3225749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Brauchen Sie zusätzliches </a:t>
            </a:r>
            <a:r>
              <a:rPr lang="de-DE" sz="2000" dirty="0" err="1">
                <a:solidFill>
                  <a:srgbClr val="DBDBDB"/>
                </a:solidFill>
                <a:latin typeface="Karla" panose="020B0004030503030003" pitchFamily="34" charset="0"/>
              </a:rPr>
              <a:t>Know-How</a:t>
            </a:r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?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11FE7F2F-0373-4FC0-9A13-D28123E93EBE}"/>
              </a:ext>
            </a:extLst>
          </p:cNvPr>
          <p:cNvSpPr txBox="1"/>
          <p:nvPr/>
        </p:nvSpPr>
        <p:spPr>
          <a:xfrm>
            <a:off x="3709357" y="1692277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Wer ist in der Serviceleistung involviert?</a:t>
            </a:r>
          </a:p>
        </p:txBody>
      </p:sp>
      <p:cxnSp>
        <p:nvCxnSpPr>
          <p:cNvPr id="33" name="Gerader Verbinder 32">
            <a:extLst>
              <a:ext uri="{FF2B5EF4-FFF2-40B4-BE49-F238E27FC236}">
                <a16:creationId xmlns:a16="http://schemas.microsoft.com/office/drawing/2014/main" id="{335610D5-E59B-4859-8B74-66594EEEE5A1}"/>
              </a:ext>
            </a:extLst>
          </p:cNvPr>
          <p:cNvCxnSpPr>
            <a:cxnSpLocks/>
          </p:cNvCxnSpPr>
          <p:nvPr/>
        </p:nvCxnSpPr>
        <p:spPr>
          <a:xfrm>
            <a:off x="3709358" y="2206932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>
            <a:extLst>
              <a:ext uri="{FF2B5EF4-FFF2-40B4-BE49-F238E27FC236}">
                <a16:creationId xmlns:a16="http://schemas.microsoft.com/office/drawing/2014/main" id="{51419BA6-B068-4D53-AF8E-0554308B5E38}"/>
              </a:ext>
            </a:extLst>
          </p:cNvPr>
          <p:cNvSpPr txBox="1"/>
          <p:nvPr/>
        </p:nvSpPr>
        <p:spPr>
          <a:xfrm>
            <a:off x="3709357" y="2434253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Wie hoch ist Ihr </a:t>
            </a:r>
            <a:r>
              <a:rPr lang="de-DE" sz="2000" dirty="0" err="1">
                <a:solidFill>
                  <a:srgbClr val="DBDBDB"/>
                </a:solidFill>
                <a:latin typeface="Karla" panose="020B0004030503030003" pitchFamily="34" charset="0"/>
              </a:rPr>
              <a:t>Commitment</a:t>
            </a:r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?</a:t>
            </a:r>
          </a:p>
        </p:txBody>
      </p: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218FE4D8-251C-400B-9FCC-E734EE66BFEE}"/>
              </a:ext>
            </a:extLst>
          </p:cNvPr>
          <p:cNvCxnSpPr>
            <a:cxnSpLocks/>
          </p:cNvCxnSpPr>
          <p:nvPr/>
        </p:nvCxnSpPr>
        <p:spPr>
          <a:xfrm>
            <a:off x="3709358" y="2998429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90E97BA2-9AB1-4298-8BFA-31AAC20B1A2B}"/>
              </a:ext>
            </a:extLst>
          </p:cNvPr>
          <p:cNvSpPr txBox="1"/>
          <p:nvPr/>
        </p:nvSpPr>
        <p:spPr>
          <a:xfrm>
            <a:off x="3709352" y="884481"/>
            <a:ext cx="78635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Welches Service können Sie anbieten?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DE514008-C654-4DA7-9D91-3E50A08F2419}"/>
              </a:ext>
            </a:extLst>
          </p:cNvPr>
          <p:cNvCxnSpPr>
            <a:cxnSpLocks/>
          </p:cNvCxnSpPr>
          <p:nvPr/>
        </p:nvCxnSpPr>
        <p:spPr>
          <a:xfrm>
            <a:off x="3709358" y="3789004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fik 17" descr="Puzzle">
            <a:extLst>
              <a:ext uri="{FF2B5EF4-FFF2-40B4-BE49-F238E27FC236}">
                <a16:creationId xmlns:a16="http://schemas.microsoft.com/office/drawing/2014/main" id="{50CF62B5-D278-4F07-B893-7BACC8FFD8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10879" y="972769"/>
            <a:ext cx="1119619" cy="111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822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617BF3ED-825E-4803-9FF3-891A8A776AE0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E6FF407D-C04C-4F64-B017-A70F54CCF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7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A3855628-F902-4074-B605-27104AE38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8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50694E81-B811-4FB5-819D-4FD43823D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FFD87FD6-E31C-46E0-B36D-B18A2C17B2B3}"/>
              </a:ext>
            </a:extLst>
          </p:cNvPr>
          <p:cNvSpPr/>
          <p:nvPr/>
        </p:nvSpPr>
        <p:spPr>
          <a:xfrm rot="16200000">
            <a:off x="-185587" y="2733310"/>
            <a:ext cx="4735065" cy="769441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AUSSTELLEN</a:t>
            </a:r>
            <a:endParaRPr lang="de-DE" sz="4400" dirty="0"/>
          </a:p>
        </p:txBody>
      </p: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5DF3EEAA-A9EF-41C8-A5D4-1C1CA1F85307}"/>
              </a:ext>
            </a:extLst>
          </p:cNvPr>
          <p:cNvCxnSpPr>
            <a:cxnSpLocks/>
          </p:cNvCxnSpPr>
          <p:nvPr/>
        </p:nvCxnSpPr>
        <p:spPr>
          <a:xfrm>
            <a:off x="3709358" y="1415435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feld 30">
            <a:extLst>
              <a:ext uri="{FF2B5EF4-FFF2-40B4-BE49-F238E27FC236}">
                <a16:creationId xmlns:a16="http://schemas.microsoft.com/office/drawing/2014/main" id="{2EF0B1E9-D610-4E8C-9D1B-15EC987928CC}"/>
              </a:ext>
            </a:extLst>
          </p:cNvPr>
          <p:cNvSpPr txBox="1"/>
          <p:nvPr/>
        </p:nvSpPr>
        <p:spPr>
          <a:xfrm>
            <a:off x="3709355" y="3225749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Was kann die Ausstellung noch transportieren?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11FE7F2F-0373-4FC0-9A13-D28123E93EBE}"/>
              </a:ext>
            </a:extLst>
          </p:cNvPr>
          <p:cNvSpPr txBox="1"/>
          <p:nvPr/>
        </p:nvSpPr>
        <p:spPr>
          <a:xfrm>
            <a:off x="3709357" y="1692277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Was brauchen Sie dafür an Material?</a:t>
            </a:r>
          </a:p>
        </p:txBody>
      </p:sp>
      <p:cxnSp>
        <p:nvCxnSpPr>
          <p:cNvPr id="33" name="Gerader Verbinder 32">
            <a:extLst>
              <a:ext uri="{FF2B5EF4-FFF2-40B4-BE49-F238E27FC236}">
                <a16:creationId xmlns:a16="http://schemas.microsoft.com/office/drawing/2014/main" id="{335610D5-E59B-4859-8B74-66594EEEE5A1}"/>
              </a:ext>
            </a:extLst>
          </p:cNvPr>
          <p:cNvCxnSpPr>
            <a:cxnSpLocks/>
          </p:cNvCxnSpPr>
          <p:nvPr/>
        </p:nvCxnSpPr>
        <p:spPr>
          <a:xfrm>
            <a:off x="3709358" y="2206932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>
            <a:extLst>
              <a:ext uri="{FF2B5EF4-FFF2-40B4-BE49-F238E27FC236}">
                <a16:creationId xmlns:a16="http://schemas.microsoft.com/office/drawing/2014/main" id="{51419BA6-B068-4D53-AF8E-0554308B5E38}"/>
              </a:ext>
            </a:extLst>
          </p:cNvPr>
          <p:cNvSpPr txBox="1"/>
          <p:nvPr/>
        </p:nvSpPr>
        <p:spPr>
          <a:xfrm>
            <a:off x="3709357" y="2434253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Wie stark ist Ihre </a:t>
            </a:r>
            <a:r>
              <a:rPr lang="de-DE" sz="2000" dirty="0" err="1">
                <a:solidFill>
                  <a:srgbClr val="DBDBDB"/>
                </a:solidFill>
                <a:latin typeface="Karla" panose="020B0004030503030003" pitchFamily="34" charset="0"/>
              </a:rPr>
              <a:t>kuratorische</a:t>
            </a:r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 Leistung?</a:t>
            </a:r>
          </a:p>
        </p:txBody>
      </p: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218FE4D8-251C-400B-9FCC-E734EE66BFEE}"/>
              </a:ext>
            </a:extLst>
          </p:cNvPr>
          <p:cNvCxnSpPr>
            <a:cxnSpLocks/>
          </p:cNvCxnSpPr>
          <p:nvPr/>
        </p:nvCxnSpPr>
        <p:spPr>
          <a:xfrm>
            <a:off x="3709358" y="2998429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90E97BA2-9AB1-4298-8BFA-31AAC20B1A2B}"/>
              </a:ext>
            </a:extLst>
          </p:cNvPr>
          <p:cNvSpPr txBox="1"/>
          <p:nvPr/>
        </p:nvSpPr>
        <p:spPr>
          <a:xfrm>
            <a:off x="3709352" y="884481"/>
            <a:ext cx="78635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Wo wollen Sie die Kunstwerke präsentieren? Online/ Physisch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DE514008-C654-4DA7-9D91-3E50A08F2419}"/>
              </a:ext>
            </a:extLst>
          </p:cNvPr>
          <p:cNvCxnSpPr>
            <a:cxnSpLocks/>
          </p:cNvCxnSpPr>
          <p:nvPr/>
        </p:nvCxnSpPr>
        <p:spPr>
          <a:xfrm>
            <a:off x="3709358" y="3789004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fik 17" descr="Puzzle">
            <a:extLst>
              <a:ext uri="{FF2B5EF4-FFF2-40B4-BE49-F238E27FC236}">
                <a16:creationId xmlns:a16="http://schemas.microsoft.com/office/drawing/2014/main" id="{50CF62B5-D278-4F07-B893-7BACC8FFD8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54720" y="2031447"/>
            <a:ext cx="1119619" cy="1119618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D9B4C6AE-198B-479C-99E3-92EB6571D9CF}"/>
              </a:ext>
            </a:extLst>
          </p:cNvPr>
          <p:cNvSpPr txBox="1"/>
          <p:nvPr/>
        </p:nvSpPr>
        <p:spPr>
          <a:xfrm>
            <a:off x="3709352" y="4012578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Wer ist das Zielpublikum der Ausstellung?</a:t>
            </a:r>
          </a:p>
        </p:txBody>
      </p:sp>
    </p:spTree>
    <p:extLst>
      <p:ext uri="{BB962C8B-B14F-4D97-AF65-F5344CB8AC3E}">
        <p14:creationId xmlns:p14="http://schemas.microsoft.com/office/powerpoint/2010/main" val="2758988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3614ACA7-1ECC-448D-9DC7-179080BF9F01}"/>
              </a:ext>
            </a:extLst>
          </p:cNvPr>
          <p:cNvGrpSpPr/>
          <p:nvPr/>
        </p:nvGrpSpPr>
        <p:grpSpPr>
          <a:xfrm>
            <a:off x="5315915" y="1003065"/>
            <a:ext cx="5056012" cy="3079630"/>
            <a:chOff x="4483907" y="1390382"/>
            <a:chExt cx="5056012" cy="3079630"/>
          </a:xfrm>
        </p:grpSpPr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2B006BE6-9215-4E11-B9A7-D1EA2CCEA2B1}"/>
                </a:ext>
              </a:extLst>
            </p:cNvPr>
            <p:cNvSpPr txBox="1"/>
            <p:nvPr/>
          </p:nvSpPr>
          <p:spPr>
            <a:xfrm rot="16200000">
              <a:off x="3498090" y="2376199"/>
              <a:ext cx="307963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6600" b="0" i="0" u="none" strike="noStrike" kern="1200" cap="none" spc="300" normalizeH="0" baseline="0" noProof="0" dirty="0">
                  <a:ln>
                    <a:noFill/>
                  </a:ln>
                  <a:solidFill>
                    <a:srgbClr val="DBDBDB"/>
                  </a:solidFill>
                  <a:effectLst/>
                  <a:uLnTx/>
                  <a:uFillTx/>
                  <a:latin typeface="Karla ExtraBold" panose="020B0004030503030003" pitchFamily="34" charset="0"/>
                  <a:ea typeface="+mn-ea"/>
                  <a:cs typeface="+mn-cs"/>
                </a:rPr>
                <a:t>WAS</a:t>
              </a: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D2F2BCD4-A08E-4FF8-BC96-AEAC613BBC65}"/>
                </a:ext>
              </a:extLst>
            </p:cNvPr>
            <p:cNvSpPr txBox="1"/>
            <p:nvPr/>
          </p:nvSpPr>
          <p:spPr>
            <a:xfrm>
              <a:off x="5500522" y="2161688"/>
              <a:ext cx="403939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3600" dirty="0">
                  <a:solidFill>
                    <a:srgbClr val="DBDBDB"/>
                  </a:solidFill>
                  <a:latin typeface="Karla Bold" panose="020B0004030503030003" pitchFamily="34" charset="0"/>
                </a:rPr>
                <a:t>war ein großartiges Kunsterlebnis und warum?</a:t>
              </a:r>
              <a:endParaRPr kumimoji="0" lang="de-DE" sz="3600" b="0" i="0" u="none" strike="noStrike" kern="1200" cap="none" spc="0" normalizeH="0" baseline="0" noProof="0" dirty="0">
                <a:ln>
                  <a:noFill/>
                </a:ln>
                <a:solidFill>
                  <a:srgbClr val="DBDBDB"/>
                </a:solidFill>
                <a:effectLst/>
                <a:uLnTx/>
                <a:uFillTx/>
                <a:latin typeface="Karla Bold" panose="020B0004030503030003" pitchFamily="34" charset="0"/>
                <a:ea typeface="+mn-ea"/>
                <a:cs typeface="+mn-cs"/>
              </a:endParaRPr>
            </a:p>
          </p:txBody>
        </p:sp>
      </p:grpSp>
      <p:sp>
        <p:nvSpPr>
          <p:cNvPr id="6" name="Textfeld 5">
            <a:extLst>
              <a:ext uri="{FF2B5EF4-FFF2-40B4-BE49-F238E27FC236}">
                <a16:creationId xmlns:a16="http://schemas.microsoft.com/office/drawing/2014/main" id="{7A11F04B-83A1-49C0-B03E-133FE7B0D4DB}"/>
              </a:ext>
            </a:extLst>
          </p:cNvPr>
          <p:cNvSpPr txBox="1"/>
          <p:nvPr/>
        </p:nvSpPr>
        <p:spPr>
          <a:xfrm>
            <a:off x="2327915" y="1565334"/>
            <a:ext cx="2721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rgbClr val="DBDBDB"/>
                </a:solidFill>
                <a:effectLst/>
                <a:uLnTx/>
                <a:uFillTx/>
                <a:latin typeface="Karla Bold" panose="020B0004030503030003" pitchFamily="34" charset="0"/>
                <a:ea typeface="+mn-ea"/>
                <a:cs typeface="+mn-cs"/>
              </a:rPr>
              <a:t>Kunsterlebnis</a:t>
            </a:r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99C7465C-A160-492C-888D-BFF845DFC08A}"/>
              </a:ext>
            </a:extLst>
          </p:cNvPr>
          <p:cNvCxnSpPr>
            <a:cxnSpLocks/>
          </p:cNvCxnSpPr>
          <p:nvPr/>
        </p:nvCxnSpPr>
        <p:spPr>
          <a:xfrm>
            <a:off x="2432471" y="2165796"/>
            <a:ext cx="3160650" cy="0"/>
          </a:xfrm>
          <a:prstGeom prst="line">
            <a:avLst/>
          </a:prstGeom>
          <a:ln w="57150">
            <a:solidFill>
              <a:srgbClr val="DBDBDB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prechblase: oval 3">
            <a:extLst>
              <a:ext uri="{FF2B5EF4-FFF2-40B4-BE49-F238E27FC236}">
                <a16:creationId xmlns:a16="http://schemas.microsoft.com/office/drawing/2014/main" id="{D18452C2-E579-476F-9421-4CAF0F52C41D}"/>
              </a:ext>
            </a:extLst>
          </p:cNvPr>
          <p:cNvSpPr/>
          <p:nvPr/>
        </p:nvSpPr>
        <p:spPr>
          <a:xfrm>
            <a:off x="2652398" y="2563270"/>
            <a:ext cx="2114550" cy="1170530"/>
          </a:xfrm>
          <a:prstGeom prst="wedgeEllipseCallout">
            <a:avLst>
              <a:gd name="adj1" fmla="val -23986"/>
              <a:gd name="adj2" fmla="val 87654"/>
            </a:avLst>
          </a:prstGeom>
          <a:solidFill>
            <a:srgbClr val="9C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2236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617BF3ED-825E-4803-9FF3-891A8A776AE0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13">
            <a:extLst>
              <a:ext uri="{FF2B5EF4-FFF2-40B4-BE49-F238E27FC236}">
                <a16:creationId xmlns:a16="http://schemas.microsoft.com/office/drawing/2014/main" id="{E6FF407D-C04C-4F64-B017-A70F54CCF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7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A3855628-F902-4074-B605-27104AE38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8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50694E81-B811-4FB5-819D-4FD43823D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FFD87FD6-E31C-46E0-B36D-B18A2C17B2B3}"/>
              </a:ext>
            </a:extLst>
          </p:cNvPr>
          <p:cNvSpPr/>
          <p:nvPr/>
        </p:nvSpPr>
        <p:spPr>
          <a:xfrm rot="16200000">
            <a:off x="-185587" y="2733310"/>
            <a:ext cx="4735065" cy="769441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VERTEILEN</a:t>
            </a:r>
            <a:endParaRPr lang="de-DE" sz="4400" dirty="0"/>
          </a:p>
        </p:txBody>
      </p: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5DF3EEAA-A9EF-41C8-A5D4-1C1CA1F85307}"/>
              </a:ext>
            </a:extLst>
          </p:cNvPr>
          <p:cNvCxnSpPr>
            <a:cxnSpLocks/>
          </p:cNvCxnSpPr>
          <p:nvPr/>
        </p:nvCxnSpPr>
        <p:spPr>
          <a:xfrm>
            <a:off x="3709358" y="1415435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feld 30">
            <a:extLst>
              <a:ext uri="{FF2B5EF4-FFF2-40B4-BE49-F238E27FC236}">
                <a16:creationId xmlns:a16="http://schemas.microsoft.com/office/drawing/2014/main" id="{2EF0B1E9-D610-4E8C-9D1B-15EC987928CC}"/>
              </a:ext>
            </a:extLst>
          </p:cNvPr>
          <p:cNvSpPr txBox="1"/>
          <p:nvPr/>
        </p:nvSpPr>
        <p:spPr>
          <a:xfrm>
            <a:off x="3709355" y="3225749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Was sind Ihre Kernbotschaften über das Programm?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11FE7F2F-0373-4FC0-9A13-D28123E93EBE}"/>
              </a:ext>
            </a:extLst>
          </p:cNvPr>
          <p:cNvSpPr txBox="1"/>
          <p:nvPr/>
        </p:nvSpPr>
        <p:spPr>
          <a:xfrm>
            <a:off x="3709357" y="1692277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Wer wirkt daran mit?</a:t>
            </a:r>
          </a:p>
        </p:txBody>
      </p:sp>
      <p:cxnSp>
        <p:nvCxnSpPr>
          <p:cNvPr id="33" name="Gerader Verbinder 32">
            <a:extLst>
              <a:ext uri="{FF2B5EF4-FFF2-40B4-BE49-F238E27FC236}">
                <a16:creationId xmlns:a16="http://schemas.microsoft.com/office/drawing/2014/main" id="{335610D5-E59B-4859-8B74-66594EEEE5A1}"/>
              </a:ext>
            </a:extLst>
          </p:cNvPr>
          <p:cNvCxnSpPr>
            <a:cxnSpLocks/>
          </p:cNvCxnSpPr>
          <p:nvPr/>
        </p:nvCxnSpPr>
        <p:spPr>
          <a:xfrm>
            <a:off x="3709358" y="2206932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>
            <a:extLst>
              <a:ext uri="{FF2B5EF4-FFF2-40B4-BE49-F238E27FC236}">
                <a16:creationId xmlns:a16="http://schemas.microsoft.com/office/drawing/2014/main" id="{51419BA6-B068-4D53-AF8E-0554308B5E38}"/>
              </a:ext>
            </a:extLst>
          </p:cNvPr>
          <p:cNvSpPr txBox="1"/>
          <p:nvPr/>
        </p:nvSpPr>
        <p:spPr>
          <a:xfrm>
            <a:off x="3709357" y="2434253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Welchen Content brauchen Sie?</a:t>
            </a:r>
          </a:p>
        </p:txBody>
      </p: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218FE4D8-251C-400B-9FCC-E734EE66BFEE}"/>
              </a:ext>
            </a:extLst>
          </p:cNvPr>
          <p:cNvCxnSpPr>
            <a:cxnSpLocks/>
          </p:cNvCxnSpPr>
          <p:nvPr/>
        </p:nvCxnSpPr>
        <p:spPr>
          <a:xfrm>
            <a:off x="3709358" y="2998429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90E97BA2-9AB1-4298-8BFA-31AAC20B1A2B}"/>
              </a:ext>
            </a:extLst>
          </p:cNvPr>
          <p:cNvSpPr txBox="1"/>
          <p:nvPr/>
        </p:nvSpPr>
        <p:spPr>
          <a:xfrm>
            <a:off x="3709352" y="884481"/>
            <a:ext cx="78635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Was ist Ihre Kommunikationsstrategie?</a:t>
            </a: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DE514008-C654-4DA7-9D91-3E50A08F2419}"/>
              </a:ext>
            </a:extLst>
          </p:cNvPr>
          <p:cNvCxnSpPr>
            <a:cxnSpLocks/>
          </p:cNvCxnSpPr>
          <p:nvPr/>
        </p:nvCxnSpPr>
        <p:spPr>
          <a:xfrm>
            <a:off x="3709358" y="3789004"/>
            <a:ext cx="7180892" cy="0"/>
          </a:xfrm>
          <a:prstGeom prst="line">
            <a:avLst/>
          </a:prstGeom>
          <a:ln w="12700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Grafik 17" descr="Puzzle">
            <a:extLst>
              <a:ext uri="{FF2B5EF4-FFF2-40B4-BE49-F238E27FC236}">
                <a16:creationId xmlns:a16="http://schemas.microsoft.com/office/drawing/2014/main" id="{50CF62B5-D278-4F07-B893-7BACC8FFD8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58578" y="855626"/>
            <a:ext cx="1119619" cy="1119618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D9B4C6AE-198B-479C-99E3-92EB6571D9CF}"/>
              </a:ext>
            </a:extLst>
          </p:cNvPr>
          <p:cNvSpPr txBox="1"/>
          <p:nvPr/>
        </p:nvSpPr>
        <p:spPr>
          <a:xfrm>
            <a:off x="3709352" y="4012578"/>
            <a:ext cx="683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DBDBDB"/>
                </a:solidFill>
                <a:latin typeface="Karla" panose="020B0004030503030003" pitchFamily="34" charset="0"/>
              </a:rPr>
              <a:t>Welche Kanäle nutzen Sie wofür?</a:t>
            </a:r>
          </a:p>
        </p:txBody>
      </p:sp>
    </p:spTree>
    <p:extLst>
      <p:ext uri="{BB962C8B-B14F-4D97-AF65-F5344CB8AC3E}">
        <p14:creationId xmlns:p14="http://schemas.microsoft.com/office/powerpoint/2010/main" val="236800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843E41D8-2F65-49B6-93E1-5B8E2978FD0C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13">
            <a:extLst>
              <a:ext uri="{FF2B5EF4-FFF2-40B4-BE49-F238E27FC236}">
                <a16:creationId xmlns:a16="http://schemas.microsoft.com/office/drawing/2014/main" id="{B8278AFB-EB5C-4138-988C-97AB530BD3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3390F1C9-978A-47F1-ACBF-A896A9DA90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CCD10483-0ED4-41DB-83FE-C4F7A2992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791499FA-7063-47EE-87C0-7CCB6CBFDC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10" r="11456"/>
          <a:stretch/>
        </p:blipFill>
        <p:spPr>
          <a:xfrm>
            <a:off x="7816427" y="871889"/>
            <a:ext cx="2738172" cy="254119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EA265223-79A9-41A9-B146-6C9057789F8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731" y="2390793"/>
            <a:ext cx="2738171" cy="2543157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090D77A4-5E96-41B8-8D63-17746C71AACC}"/>
              </a:ext>
            </a:extLst>
          </p:cNvPr>
          <p:cNvSpPr/>
          <p:nvPr/>
        </p:nvSpPr>
        <p:spPr>
          <a:xfrm>
            <a:off x="2557075" y="1168652"/>
            <a:ext cx="1988920" cy="707886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4000" dirty="0">
                <a:solidFill>
                  <a:srgbClr val="DBDBDB"/>
                </a:solidFill>
                <a:latin typeface="Karla ExtraBold" panose="020B0004030503030003" pitchFamily="34" charset="0"/>
              </a:rPr>
              <a:t>Danke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77924E91-9A9A-4AE0-92D0-C1092D96FE0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792" y="1362813"/>
            <a:ext cx="373250" cy="37325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27B5A743-8EB2-4F8D-8C6E-8C36C1F440F1}"/>
              </a:ext>
            </a:extLst>
          </p:cNvPr>
          <p:cNvSpPr txBox="1"/>
          <p:nvPr/>
        </p:nvSpPr>
        <p:spPr>
          <a:xfrm>
            <a:off x="4353979" y="5078873"/>
            <a:ext cx="2738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DBDBDB"/>
                </a:solidFill>
              </a:rPr>
              <a:t>sophie.hammer@onb.ac.at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2B525483-0CA4-448D-AF70-DCED595D40C4}"/>
              </a:ext>
            </a:extLst>
          </p:cNvPr>
          <p:cNvSpPr txBox="1"/>
          <p:nvPr/>
        </p:nvSpPr>
        <p:spPr>
          <a:xfrm>
            <a:off x="7802154" y="3734833"/>
            <a:ext cx="2738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DBDBDB"/>
                </a:solidFill>
              </a:rPr>
              <a:t>martin.krickl@onb.ac.at</a:t>
            </a:r>
          </a:p>
        </p:txBody>
      </p:sp>
    </p:spTree>
    <p:extLst>
      <p:ext uri="{BB962C8B-B14F-4D97-AF65-F5344CB8AC3E}">
        <p14:creationId xmlns:p14="http://schemas.microsoft.com/office/powerpoint/2010/main" val="254886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843E41D8-2F65-49B6-93E1-5B8E2978FD0C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13">
            <a:extLst>
              <a:ext uri="{FF2B5EF4-FFF2-40B4-BE49-F238E27FC236}">
                <a16:creationId xmlns:a16="http://schemas.microsoft.com/office/drawing/2014/main" id="{B8278AFB-EB5C-4138-988C-97AB530BD3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  <a:prstGeom prst="rect">
            <a:avLst/>
          </a:prstGeom>
        </p:spPr>
      </p:pic>
      <p:pic>
        <p:nvPicPr>
          <p:cNvPr id="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3390F1C9-978A-47F1-ACBF-A896A9DA90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CCD10483-0ED4-41DB-83FE-C4F7A2992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EB1F3EF1-6688-4281-8767-4464E0B0B896}"/>
              </a:ext>
            </a:extLst>
          </p:cNvPr>
          <p:cNvSpPr txBox="1"/>
          <p:nvPr/>
        </p:nvSpPr>
        <p:spPr>
          <a:xfrm>
            <a:off x="1763555" y="1492370"/>
            <a:ext cx="4865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rgbClr val="9CC9C9"/>
                </a:solidFill>
                <a:latin typeface="Karla Bold" panose="020B0004030503030003" pitchFamily="34" charset="0"/>
              </a:rPr>
              <a:t>Verwendung der Präsentation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169DC28-820C-4A7A-8061-5A65E8AA9435}"/>
              </a:ext>
            </a:extLst>
          </p:cNvPr>
          <p:cNvSpPr txBox="1"/>
          <p:nvPr/>
        </p:nvSpPr>
        <p:spPr>
          <a:xfrm>
            <a:off x="1837426" y="2193049"/>
            <a:ext cx="3579962" cy="2031325"/>
          </a:xfrm>
          <a:prstGeom prst="rect">
            <a:avLst/>
          </a:prstGeom>
          <a:solidFill>
            <a:srgbClr val="DBDBDB"/>
          </a:solidFill>
        </p:spPr>
        <p:txBody>
          <a:bodyPr wrap="square" rtlCol="0">
            <a:spAutoFit/>
          </a:bodyPr>
          <a:lstStyle/>
          <a:p>
            <a:r>
              <a:rPr lang="de-DE" dirty="0"/>
              <a:t>Diese Präsentation können Sie verwenden gemäß der Lizenz</a:t>
            </a:r>
            <a:br>
              <a:rPr lang="de-DE" dirty="0"/>
            </a:br>
            <a:r>
              <a:rPr lang="de-DE" dirty="0"/>
              <a:t>Creative Commons CC-BY-SA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/>
              <a:t>Wir danken für Ihren Respekt!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71209663-8FD6-4D7B-8551-69DFE654C26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375" y="3148529"/>
            <a:ext cx="1227411" cy="42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980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3614ACA7-1ECC-448D-9DC7-179080BF9F01}"/>
              </a:ext>
            </a:extLst>
          </p:cNvPr>
          <p:cNvGrpSpPr/>
          <p:nvPr/>
        </p:nvGrpSpPr>
        <p:grpSpPr>
          <a:xfrm>
            <a:off x="5315915" y="1003065"/>
            <a:ext cx="5075062" cy="3079630"/>
            <a:chOff x="4483907" y="1390382"/>
            <a:chExt cx="5075062" cy="3079630"/>
          </a:xfrm>
        </p:grpSpPr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2B006BE6-9215-4E11-B9A7-D1EA2CCEA2B1}"/>
                </a:ext>
              </a:extLst>
            </p:cNvPr>
            <p:cNvSpPr txBox="1"/>
            <p:nvPr/>
          </p:nvSpPr>
          <p:spPr>
            <a:xfrm rot="16200000">
              <a:off x="3498090" y="2376199"/>
              <a:ext cx="307963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6600" b="0" i="0" u="none" strike="noStrike" kern="1200" cap="none" spc="300" normalizeH="0" baseline="0" noProof="0" dirty="0">
                  <a:ln>
                    <a:noFill/>
                  </a:ln>
                  <a:solidFill>
                    <a:srgbClr val="DBDBDB"/>
                  </a:solidFill>
                  <a:effectLst/>
                  <a:uLnTx/>
                  <a:uFillTx/>
                  <a:latin typeface="Karla ExtraBold" panose="020B0004030503030003" pitchFamily="34" charset="0"/>
                  <a:ea typeface="+mn-ea"/>
                  <a:cs typeface="+mn-cs"/>
                </a:rPr>
                <a:t>WER</a:t>
              </a: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D2F2BCD4-A08E-4FF8-BC96-AEAC613BBC65}"/>
                </a:ext>
              </a:extLst>
            </p:cNvPr>
            <p:cNvSpPr txBox="1"/>
            <p:nvPr/>
          </p:nvSpPr>
          <p:spPr>
            <a:xfrm>
              <a:off x="5519572" y="2194976"/>
              <a:ext cx="4039397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DBDBDB"/>
                  </a:solidFill>
                  <a:effectLst/>
                  <a:uLnTx/>
                  <a:uFillTx/>
                  <a:latin typeface="Karla Bold" panose="020B0004030503030003" pitchFamily="34" charset="0"/>
                  <a:ea typeface="+mn-ea"/>
                  <a:cs typeface="+mn-cs"/>
                </a:rPr>
                <a:t>si</a:t>
              </a:r>
              <a:r>
                <a:rPr lang="de-DE" sz="2800" dirty="0" err="1">
                  <a:solidFill>
                    <a:srgbClr val="DBDBDB"/>
                  </a:solidFill>
                  <a:latin typeface="Karla Bold" panose="020B0004030503030003" pitchFamily="34" charset="0"/>
                </a:rPr>
                <a:t>nd</a:t>
              </a:r>
              <a:r>
                <a:rPr lang="de-DE" sz="2800" dirty="0">
                  <a:solidFill>
                    <a:srgbClr val="DBDBDB"/>
                  </a:solidFill>
                  <a:latin typeface="Karla Bold" panose="020B0004030503030003" pitchFamily="34" charset="0"/>
                </a:rPr>
                <a:t> Sie und welche Erfahrungen bestehen in der Zusammenarbeit mit Künstler*innen?</a:t>
              </a:r>
              <a:endParaRPr kumimoji="0" lang="de-DE" sz="2800" b="0" i="0" u="none" strike="noStrike" kern="1200" cap="none" spc="0" normalizeH="0" baseline="0" noProof="0" dirty="0">
                <a:ln>
                  <a:noFill/>
                </a:ln>
                <a:solidFill>
                  <a:srgbClr val="DBDBDB"/>
                </a:solidFill>
                <a:effectLst/>
                <a:uLnTx/>
                <a:uFillTx/>
                <a:latin typeface="Karla Bold" panose="020B0004030503030003" pitchFamily="34" charset="0"/>
                <a:ea typeface="+mn-ea"/>
                <a:cs typeface="+mn-cs"/>
              </a:endParaRPr>
            </a:p>
          </p:txBody>
        </p:sp>
      </p:grpSp>
      <p:sp>
        <p:nvSpPr>
          <p:cNvPr id="6" name="Textfeld 5">
            <a:extLst>
              <a:ext uri="{FF2B5EF4-FFF2-40B4-BE49-F238E27FC236}">
                <a16:creationId xmlns:a16="http://schemas.microsoft.com/office/drawing/2014/main" id="{7A11F04B-83A1-49C0-B03E-133FE7B0D4DB}"/>
              </a:ext>
            </a:extLst>
          </p:cNvPr>
          <p:cNvSpPr txBox="1"/>
          <p:nvPr/>
        </p:nvSpPr>
        <p:spPr>
          <a:xfrm>
            <a:off x="2333625" y="1724333"/>
            <a:ext cx="2687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800" dirty="0">
                <a:solidFill>
                  <a:srgbClr val="DBDBDB"/>
                </a:solidFill>
                <a:latin typeface="Karla Bold" panose="020B0004030503030003" pitchFamily="34" charset="0"/>
              </a:rPr>
              <a:t>Erfahrungen</a:t>
            </a: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srgbClr val="DBDBDB"/>
              </a:solidFill>
              <a:effectLst/>
              <a:uLnTx/>
              <a:uFillTx/>
              <a:latin typeface="Karla Bold" panose="020B0004030503030003" pitchFamily="34" charset="0"/>
              <a:ea typeface="+mn-ea"/>
              <a:cs typeface="+mn-cs"/>
            </a:endParaRPr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99C7465C-A160-492C-888D-BFF845DFC08A}"/>
              </a:ext>
            </a:extLst>
          </p:cNvPr>
          <p:cNvCxnSpPr>
            <a:cxnSpLocks/>
          </p:cNvCxnSpPr>
          <p:nvPr/>
        </p:nvCxnSpPr>
        <p:spPr>
          <a:xfrm>
            <a:off x="2437857" y="2289621"/>
            <a:ext cx="3160650" cy="0"/>
          </a:xfrm>
          <a:prstGeom prst="line">
            <a:avLst/>
          </a:prstGeom>
          <a:ln w="57150">
            <a:solidFill>
              <a:srgbClr val="DBDBDB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81D69EDB-96AB-435F-81E3-875C185CC1D0}"/>
              </a:ext>
            </a:extLst>
          </p:cNvPr>
          <p:cNvGrpSpPr/>
          <p:nvPr/>
        </p:nvGrpSpPr>
        <p:grpSpPr>
          <a:xfrm>
            <a:off x="1315430" y="3231533"/>
            <a:ext cx="3553413" cy="1860369"/>
            <a:chOff x="1248824" y="3250995"/>
            <a:chExt cx="3553413" cy="1860369"/>
          </a:xfrm>
        </p:grpSpPr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29243F03-DD50-4ACF-8D9C-B36EBE207182}"/>
                </a:ext>
              </a:extLst>
            </p:cNvPr>
            <p:cNvSpPr/>
            <p:nvPr/>
          </p:nvSpPr>
          <p:spPr>
            <a:xfrm rot="19937972">
              <a:off x="1248824" y="3944483"/>
              <a:ext cx="1107996" cy="1166881"/>
            </a:xfrm>
            <a:prstGeom prst="rect">
              <a:avLst/>
            </a:prstGeom>
            <a:noFill/>
            <a:ln w="22225">
              <a:solidFill>
                <a:srgbClr val="9CC9C9"/>
              </a:solidFill>
              <a:prstDash val="dash"/>
            </a:ln>
            <a:effectLst>
              <a:outerShdw blurRad="38100" dist="25400" dir="5400000" sx="106000" sy="106000" algn="t" rotWithShape="0">
                <a:srgbClr val="DBDBDB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21" name="Verbinder: gekrümmt 20">
              <a:extLst>
                <a:ext uri="{FF2B5EF4-FFF2-40B4-BE49-F238E27FC236}">
                  <a16:creationId xmlns:a16="http://schemas.microsoft.com/office/drawing/2014/main" id="{F73E917D-9E62-45F5-97CB-5B48A8FBE639}"/>
                </a:ext>
              </a:extLst>
            </p:cNvPr>
            <p:cNvCxnSpPr/>
            <p:nvPr/>
          </p:nvCxnSpPr>
          <p:spPr>
            <a:xfrm rot="5400000" flipH="1" flipV="1">
              <a:off x="3837270" y="3251788"/>
              <a:ext cx="14286" cy="12700"/>
            </a:xfrm>
            <a:prstGeom prst="curved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Verbinder: gekrümmt 22">
              <a:extLst>
                <a:ext uri="{FF2B5EF4-FFF2-40B4-BE49-F238E27FC236}">
                  <a16:creationId xmlns:a16="http://schemas.microsoft.com/office/drawing/2014/main" id="{0934AC20-2ACA-4B21-B3EC-0BDC9869BFC1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2524233" y="3690780"/>
              <a:ext cx="615783" cy="453091"/>
            </a:xfrm>
            <a:prstGeom prst="curvedConnector3">
              <a:avLst>
                <a:gd name="adj1" fmla="val 50000"/>
              </a:avLst>
            </a:prstGeom>
            <a:ln w="15875">
              <a:solidFill>
                <a:srgbClr val="DBDBD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8DA606FE-A697-4339-BAF3-4AAE94593BEE}"/>
                </a:ext>
              </a:extLst>
            </p:cNvPr>
            <p:cNvSpPr txBox="1"/>
            <p:nvPr/>
          </p:nvSpPr>
          <p:spPr>
            <a:xfrm>
              <a:off x="3140016" y="3399232"/>
              <a:ext cx="16622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DBDBDB"/>
                  </a:solidFill>
                  <a:effectLst/>
                  <a:uLnTx/>
                  <a:uFillTx/>
                  <a:latin typeface="Karla" panose="020B0004030503030003" pitchFamily="34" charset="0"/>
                  <a:ea typeface="+mn-ea"/>
                  <a:cs typeface="+mn-cs"/>
                </a:rPr>
                <a:t>Teilen Sie Ihre Gedanken!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092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367" y="6201337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4482" y="6176915"/>
            <a:ext cx="561124" cy="414529"/>
          </a:xfrm>
          <a:prstGeom prst="rect">
            <a:avLst/>
          </a:prstGeom>
        </p:spPr>
      </p:pic>
      <p:sp>
        <p:nvSpPr>
          <p:cNvPr id="3" name="Titel 3">
            <a:extLst>
              <a:ext uri="{FF2B5EF4-FFF2-40B4-BE49-F238E27FC236}">
                <a16:creationId xmlns:a16="http://schemas.microsoft.com/office/drawing/2014/main" id="{00F426CB-B0C9-9D43-CA9A-28EC1B4DF235}"/>
              </a:ext>
            </a:extLst>
          </p:cNvPr>
          <p:cNvSpPr txBox="1">
            <a:spLocks/>
          </p:cNvSpPr>
          <p:nvPr/>
        </p:nvSpPr>
        <p:spPr>
          <a:xfrm>
            <a:off x="798057" y="1671678"/>
            <a:ext cx="9313482" cy="9434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de-DE" b="1" dirty="0">
                <a:solidFill>
                  <a:srgbClr val="9CC9C9"/>
                </a:solidFill>
                <a:latin typeface="Karla"/>
                <a:cs typeface="Calibri Light"/>
              </a:rPr>
              <a:t>Kunst in/aus Bibliotheken</a:t>
            </a:r>
            <a:endParaRPr lang="de-DE" b="1" dirty="0">
              <a:solidFill>
                <a:srgbClr val="DBDBDB"/>
              </a:solidFill>
              <a:latin typeface="Karla"/>
              <a:cs typeface="Calibri Light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1252856-E931-4911-AE99-0A9EDEB518A5}"/>
              </a:ext>
            </a:extLst>
          </p:cNvPr>
          <p:cNvSpPr txBox="1"/>
          <p:nvPr/>
        </p:nvSpPr>
        <p:spPr>
          <a:xfrm>
            <a:off x="2957421" y="4447895"/>
            <a:ext cx="62771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>
                <a:solidFill>
                  <a:srgbClr val="DBDBDB"/>
                </a:solidFill>
              </a:rPr>
              <a:t>Workshop, Österreichischer Bibliothekskongress Innsbruck, 05.05.2023 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4D542F3-0C27-4D41-B105-A2D47582CE0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676" y="4508416"/>
            <a:ext cx="643289" cy="643289"/>
          </a:xfrm>
          <a:prstGeom prst="rect">
            <a:avLst/>
          </a:prstGeom>
        </p:spPr>
      </p:pic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85475849-E5B1-4465-924B-35305E3B036D}"/>
              </a:ext>
            </a:extLst>
          </p:cNvPr>
          <p:cNvCxnSpPr>
            <a:cxnSpLocks/>
          </p:cNvCxnSpPr>
          <p:nvPr/>
        </p:nvCxnSpPr>
        <p:spPr>
          <a:xfrm>
            <a:off x="3352800" y="2717800"/>
            <a:ext cx="6689165" cy="0"/>
          </a:xfrm>
          <a:prstGeom prst="line">
            <a:avLst/>
          </a:prstGeom>
          <a:ln w="28575">
            <a:solidFill>
              <a:srgbClr val="9CC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feld 6">
            <a:extLst>
              <a:ext uri="{FF2B5EF4-FFF2-40B4-BE49-F238E27FC236}">
                <a16:creationId xmlns:a16="http://schemas.microsoft.com/office/drawing/2014/main" id="{63442474-EE85-410B-B00A-002AC5083105}"/>
              </a:ext>
            </a:extLst>
          </p:cNvPr>
          <p:cNvSpPr txBox="1"/>
          <p:nvPr/>
        </p:nvSpPr>
        <p:spPr>
          <a:xfrm>
            <a:off x="2149534" y="2869300"/>
            <a:ext cx="7892930" cy="532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de-DE" sz="2400" dirty="0">
                <a:solidFill>
                  <a:schemeClr val="bg1"/>
                </a:solidFill>
                <a:latin typeface="Karla" panose="020B0004030503030003" pitchFamily="34" charset="0"/>
              </a:rPr>
              <a:t>Teil 1: Unsere Erfahrungen - Input</a:t>
            </a:r>
          </a:p>
        </p:txBody>
      </p:sp>
    </p:spTree>
    <p:extLst>
      <p:ext uri="{BB962C8B-B14F-4D97-AF65-F5344CB8AC3E}">
        <p14:creationId xmlns:p14="http://schemas.microsoft.com/office/powerpoint/2010/main" val="1277784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32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03151EA0-B58B-AE5B-9B3C-0BDA237ADD74}"/>
              </a:ext>
            </a:extLst>
          </p:cNvPr>
          <p:cNvSpPr/>
          <p:nvPr/>
        </p:nvSpPr>
        <p:spPr>
          <a:xfrm>
            <a:off x="0" y="5962460"/>
            <a:ext cx="12191999" cy="90543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3">
            <a:extLst>
              <a:ext uri="{FF2B5EF4-FFF2-40B4-BE49-F238E27FC236}">
                <a16:creationId xmlns:a16="http://schemas.microsoft.com/office/drawing/2014/main" id="{B72E8DAA-A852-ADF8-A72A-A5D44880A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812" y="6203698"/>
            <a:ext cx="1516743" cy="416500"/>
          </a:xfrm>
        </p:spPr>
      </p:pic>
      <p:pic>
        <p:nvPicPr>
          <p:cNvPr id="14" name="Grafik 14" descr="Ein Bild, das Text, Schild enthält.&#10;&#10;Beschreibung automatisch generiert.">
            <a:extLst>
              <a:ext uri="{FF2B5EF4-FFF2-40B4-BE49-F238E27FC236}">
                <a16:creationId xmlns:a16="http://schemas.microsoft.com/office/drawing/2014/main" id="{5403861A-3E87-CE30-F04D-6B0B79CDF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879" y="6189780"/>
            <a:ext cx="2007303" cy="412355"/>
          </a:xfrm>
          <a:prstGeom prst="rect">
            <a:avLst/>
          </a:prstGeom>
        </p:spPr>
      </p:pic>
      <p:pic>
        <p:nvPicPr>
          <p:cNvPr id="15" name="Grafik 15" descr="Ein Bild, das Text, Uhr, farbig enthält.&#10;&#10;Beschreibung automatisch generiert.">
            <a:extLst>
              <a:ext uri="{FF2B5EF4-FFF2-40B4-BE49-F238E27FC236}">
                <a16:creationId xmlns:a16="http://schemas.microsoft.com/office/drawing/2014/main" id="{807EBFF0-7880-44DD-EACF-589A97206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2731" y="6201474"/>
            <a:ext cx="561124" cy="414529"/>
          </a:xfrm>
          <a:prstGeom prst="rect">
            <a:avLst/>
          </a:prstGeom>
        </p:spPr>
      </p:pic>
      <p:sp>
        <p:nvSpPr>
          <p:cNvPr id="3" name="Titel 3">
            <a:extLst>
              <a:ext uri="{FF2B5EF4-FFF2-40B4-BE49-F238E27FC236}">
                <a16:creationId xmlns:a16="http://schemas.microsoft.com/office/drawing/2014/main" id="{00F426CB-B0C9-9D43-CA9A-28EC1B4DF235}"/>
              </a:ext>
            </a:extLst>
          </p:cNvPr>
          <p:cNvSpPr txBox="1">
            <a:spLocks/>
          </p:cNvSpPr>
          <p:nvPr/>
        </p:nvSpPr>
        <p:spPr>
          <a:xfrm>
            <a:off x="2010879" y="1048455"/>
            <a:ext cx="4656183" cy="33556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br>
              <a:rPr lang="de-DE" sz="3200" b="1" dirty="0">
                <a:solidFill>
                  <a:srgbClr val="DBDBDB"/>
                </a:solidFill>
                <a:latin typeface="Karla"/>
                <a:cs typeface="Calibri Light"/>
              </a:rPr>
            </a:br>
            <a:endParaRPr lang="de-DE" sz="3200" b="1" dirty="0">
              <a:solidFill>
                <a:srgbClr val="9CC9C9"/>
              </a:solidFill>
              <a:ea typeface="Calibri Light"/>
              <a:cs typeface="Calibri Light"/>
            </a:endParaRP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79E951AE-0102-4CBC-9264-BC351AA8AE06}"/>
              </a:ext>
            </a:extLst>
          </p:cNvPr>
          <p:cNvSpPr/>
          <p:nvPr/>
        </p:nvSpPr>
        <p:spPr>
          <a:xfrm rot="16200000">
            <a:off x="-185587" y="2394756"/>
            <a:ext cx="4735065" cy="1446550"/>
          </a:xfrm>
          <a:prstGeom prst="rect">
            <a:avLst/>
          </a:prstGeom>
          <a:noFill/>
        </p:spPr>
        <p:txBody>
          <a:bodyPr wrap="square" lIns="252000">
            <a:spAutoFit/>
          </a:bodyPr>
          <a:lstStyle/>
          <a:p>
            <a: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OPEN DIGITAL</a:t>
            </a:r>
            <a:b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</a:br>
            <a:r>
              <a:rPr lang="de-DE" sz="4400" spc="300" dirty="0">
                <a:solidFill>
                  <a:srgbClr val="DBDBDB"/>
                </a:solidFill>
                <a:latin typeface="Karla ExtraBold" panose="020B0004030503030003" pitchFamily="34" charset="0"/>
              </a:rPr>
              <a:t>LIBRARIES</a:t>
            </a:r>
            <a:endParaRPr lang="de-DE" sz="4400" dirty="0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04F02A8D-AC6B-4C3E-80DE-1BF150A9E98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499"/>
          <a:stretch/>
        </p:blipFill>
        <p:spPr>
          <a:xfrm>
            <a:off x="3457429" y="750499"/>
            <a:ext cx="8734570" cy="4417850"/>
          </a:xfrm>
          <a:prstGeom prst="rect">
            <a:avLst/>
          </a:prstGeom>
          <a:ln w="57150">
            <a:solidFill>
              <a:srgbClr val="DBDBDB"/>
            </a:solidFill>
          </a:ln>
        </p:spPr>
      </p:pic>
    </p:spTree>
    <p:extLst>
      <p:ext uri="{BB962C8B-B14F-4D97-AF65-F5344CB8AC3E}">
        <p14:creationId xmlns:p14="http://schemas.microsoft.com/office/powerpoint/2010/main" val="592429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ariss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04e2d0c-a8b4-435b-864e-a86e5376bedf" xsi:nil="true"/>
    <lcf76f155ced4ddcb4097134ff3c332f xmlns="786e9e8f-a629-48a5-8f04-77125cbeceec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225279E93005F4E9696B9C4537E398E" ma:contentTypeVersion="16" ma:contentTypeDescription="Ein neues Dokument erstellen." ma:contentTypeScope="" ma:versionID="885c477acfb49406d9c64e46dc95273a">
  <xsd:schema xmlns:xsd="http://www.w3.org/2001/XMLSchema" xmlns:xs="http://www.w3.org/2001/XMLSchema" xmlns:p="http://schemas.microsoft.com/office/2006/metadata/properties" xmlns:ns2="786e9e8f-a629-48a5-8f04-77125cbeceec" xmlns:ns3="604e2d0c-a8b4-435b-864e-a86e5376bedf" targetNamespace="http://schemas.microsoft.com/office/2006/metadata/properties" ma:root="true" ma:fieldsID="d5ff5bbf97b358d5c8bf8c01f8f32432" ns2:_="" ns3:_="">
    <xsd:import namespace="786e9e8f-a629-48a5-8f04-77125cbeceec"/>
    <xsd:import namespace="604e2d0c-a8b4-435b-864e-a86e5376be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6e9e8f-a629-48a5-8f04-77125cbece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Bildmarkierungen" ma:readOnly="false" ma:fieldId="{5cf76f15-5ced-4ddc-b409-7134ff3c332f}" ma:taxonomyMulti="true" ma:sspId="eb3b36d6-0faa-4855-a8d6-bc4feed782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4e2d0c-a8b4-435b-864e-a86e5376bedf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eae39b5b-c54a-4713-ae81-d72134ac01d4}" ma:internalName="TaxCatchAll" ma:showField="CatchAllData" ma:web="604e2d0c-a8b4-435b-864e-a86e5376be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B292BC4-5379-4007-8D3E-DF4C68799D9A}">
  <ds:schemaRefs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604e2d0c-a8b4-435b-864e-a86e5376bedf"/>
    <ds:schemaRef ds:uri="786e9e8f-a629-48a5-8f04-77125cbeceec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878F42E-48D1-41FE-8B16-8B9B2A0E987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C35D03-892C-4FB3-9796-3C9230C7DFC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86e9e8f-a629-48a5-8f04-77125cbeceec"/>
    <ds:schemaRef ds:uri="604e2d0c-a8b4-435b-864e-a86e5376be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963</Words>
  <Application>Microsoft Office PowerPoint</Application>
  <PresentationFormat>Breitbild</PresentationFormat>
  <Paragraphs>215</Paragraphs>
  <Slides>62</Slides>
  <Notes>0</Notes>
  <HiddenSlides>0</HiddenSlides>
  <MMClips>4</MMClips>
  <ScaleCrop>false</ScaleCrop>
  <HeadingPairs>
    <vt:vector size="6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62</vt:i4>
      </vt:variant>
    </vt:vector>
  </HeadingPairs>
  <TitlesOfParts>
    <vt:vector size="74" baseType="lpstr">
      <vt:lpstr>Arial</vt:lpstr>
      <vt:lpstr>Calibri</vt:lpstr>
      <vt:lpstr>Calibri Light</vt:lpstr>
      <vt:lpstr>Karla</vt:lpstr>
      <vt:lpstr>Karla Bold</vt:lpstr>
      <vt:lpstr>Karla ExtraBold</vt:lpstr>
      <vt:lpstr>Karla Medium</vt:lpstr>
      <vt:lpstr>Karla Regular</vt:lpstr>
      <vt:lpstr>Karla SemiBold</vt:lpstr>
      <vt:lpstr>Open Sans</vt:lpstr>
      <vt:lpstr>Office Theme</vt:lpstr>
      <vt:lpstr>Larissa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KRICKL Martin</dc:creator>
  <cp:lastModifiedBy>KRICKL Martin</cp:lastModifiedBy>
  <cp:revision>271</cp:revision>
  <dcterms:created xsi:type="dcterms:W3CDTF">2022-09-20T10:47:40Z</dcterms:created>
  <dcterms:modified xsi:type="dcterms:W3CDTF">2023-06-05T09:00:51Z</dcterms:modified>
  <cp:contentStatus>Endgültig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axKeyword">
    <vt:lpwstr/>
  </property>
  <property fmtid="{D5CDD505-2E9C-101B-9397-08002B2CF9AE}" pid="3" name="ContentTypeId">
    <vt:lpwstr>0x0101000225279E93005F4E9696B9C4537E398E</vt:lpwstr>
  </property>
  <property fmtid="{D5CDD505-2E9C-101B-9397-08002B2CF9AE}" pid="4" name="MediaServiceImageTags">
    <vt:lpwstr/>
  </property>
  <property fmtid="{D5CDD505-2E9C-101B-9397-08002B2CF9AE}" pid="5" name="TaxKeywordTaxHTField">
    <vt:lpwstr/>
  </property>
  <property fmtid="{D5CDD505-2E9C-101B-9397-08002B2CF9AE}" pid="6" name="_MarkAsFinal">
    <vt:bool>true</vt:bool>
  </property>
</Properties>
</file>